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2"/>
  </p:notesMasterIdLst>
  <p:sldIdLst>
    <p:sldId id="256" r:id="rId2"/>
    <p:sldId id="302" r:id="rId3"/>
    <p:sldId id="288" r:id="rId4"/>
    <p:sldId id="282" r:id="rId5"/>
    <p:sldId id="284" r:id="rId6"/>
    <p:sldId id="285" r:id="rId7"/>
    <p:sldId id="283" r:id="rId8"/>
    <p:sldId id="289" r:id="rId9"/>
    <p:sldId id="290" r:id="rId10"/>
    <p:sldId id="291" r:id="rId11"/>
    <p:sldId id="292" r:id="rId12"/>
    <p:sldId id="293" r:id="rId13"/>
    <p:sldId id="294" r:id="rId14"/>
    <p:sldId id="295" r:id="rId15"/>
    <p:sldId id="296" r:id="rId16"/>
    <p:sldId id="297" r:id="rId17"/>
    <p:sldId id="298" r:id="rId18"/>
    <p:sldId id="299" r:id="rId19"/>
    <p:sldId id="301" r:id="rId20"/>
    <p:sldId id="300" r:id="rId21"/>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p:restoredTop sz="49587" autoAdjust="0"/>
  </p:normalViewPr>
  <p:slideViewPr>
    <p:cSldViewPr snapToGrid="0" snapToObjects="1">
      <p:cViewPr varScale="1">
        <p:scale>
          <a:sx n="59" d="100"/>
          <a:sy n="59" d="100"/>
        </p:scale>
        <p:origin x="2520"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9" d="100"/>
          <a:sy n="89" d="100"/>
        </p:scale>
        <p:origin x="296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ersonj\AppData\Local\Temp\Default%20Report.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ersonj\AppData\Local\Temp\Default%20Report.csv"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Q2</a:t>
            </a:r>
            <a:r>
              <a:rPr lang="en-US" baseline="0" dirty="0"/>
              <a:t> - Which of the following has been the biggest challenge or struggle for you during this pandemic?  Select all that apply.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385167864011264"/>
          <c:y val="0.15121470402758652"/>
          <c:w val="0.4910108366055625"/>
          <c:h val="0.78247173075429466"/>
        </c:manualLayout>
      </c:layout>
      <c:barChart>
        <c:barDir val="bar"/>
        <c:grouping val="stacked"/>
        <c:varyColors val="0"/>
        <c:ser>
          <c:idx val="0"/>
          <c:order val="0"/>
          <c:tx>
            <c:strRef>
              <c:f>Sheet1!$B$1</c:f>
              <c:strCache>
                <c:ptCount val="1"/>
                <c:pt idx="0">
                  <c:v>Column2</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9BE9-684E-A360-40EF08B77F70}"/>
                </c:ext>
              </c:extLst>
            </c:dLbl>
            <c:dLbl>
              <c:idx val="1"/>
              <c:tx>
                <c:rich>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r>
                      <a:rPr lang="en-US"/>
                      <a:t>208</a:t>
                    </a:r>
                  </a:p>
                </c:rich>
              </c:tx>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BE9-684E-A360-40EF08B77F70}"/>
                </c:ext>
              </c:extLst>
            </c:dLbl>
            <c:dLbl>
              <c:idx val="2"/>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9BE9-684E-A360-40EF08B77F70}"/>
                </c:ext>
              </c:extLst>
            </c:dLbl>
            <c:dLbl>
              <c:idx val="3"/>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9BE9-684E-A360-40EF08B77F70}"/>
                </c:ext>
              </c:extLst>
            </c:dLbl>
            <c:dLbl>
              <c:idx val="4"/>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9BE9-684E-A360-40EF08B77F70}"/>
                </c:ext>
              </c:extLst>
            </c:dLbl>
            <c:dLbl>
              <c:idx val="5"/>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9BE9-684E-A360-40EF08B77F70}"/>
                </c:ext>
              </c:extLst>
            </c:dLbl>
            <c:dLbl>
              <c:idx val="6"/>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9BE9-684E-A360-40EF08B77F70}"/>
                </c:ext>
              </c:extLst>
            </c:dLbl>
            <c:dLbl>
              <c:idx val="7"/>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BE9-684E-A360-40EF08B77F70}"/>
                </c:ext>
              </c:extLst>
            </c:dLbl>
            <c:dLbl>
              <c:idx val="8"/>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9BE9-684E-A360-40EF08B77F70}"/>
                </c:ext>
              </c:extLst>
            </c:dLbl>
            <c:dLbl>
              <c:idx val="9"/>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9BE9-684E-A360-40EF08B77F70}"/>
                </c:ext>
              </c:extLst>
            </c:dLbl>
            <c:dLbl>
              <c:idx val="10"/>
              <c:tx>
                <c:rich>
                  <a:bodyPr/>
                  <a:lstStyle/>
                  <a:p>
                    <a:fld id="{6F435C3E-180F-0E46-AB38-CFBDC970C64E}"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E9-684E-A360-40EF08B77F70}"/>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 please list or explain</c:v>
                </c:pt>
                <c:pt idx="1">
                  <c:v>Work responsibilities</c:v>
                </c:pt>
                <c:pt idx="2">
                  <c:v>Illness in family members</c:v>
                </c:pt>
                <c:pt idx="3">
                  <c:v>Taking care of people who depend on me while I am in school (ie children, parents, homeschooling)</c:v>
                </c:pt>
                <c:pt idx="4">
                  <c:v>Concern over meeting the deadline to complete the program</c:v>
                </c:pt>
                <c:pt idx="5">
                  <c:v>Having access to reliable internet and computer</c:v>
                </c:pt>
                <c:pt idx="6">
                  <c:v>Paying for tuition, books and other costs</c:v>
                </c:pt>
                <c:pt idx="7">
                  <c:v>Having the space to support good study habits</c:v>
                </c:pt>
                <c:pt idx="8">
                  <c:v>Participating in coursework</c:v>
                </c:pt>
                <c:pt idx="9">
                  <c:v>Keeping up academically</c:v>
                </c:pt>
                <c:pt idx="10">
                  <c:v>Stress due to anxiety and lonliness or other mental stress</c:v>
                </c:pt>
              </c:strCache>
            </c:strRef>
          </c:cat>
          <c:val>
            <c:numRef>
              <c:f>Sheet1!$B$2:$B$12</c:f>
              <c:numCache>
                <c:formatCode>General</c:formatCode>
                <c:ptCount val="11"/>
                <c:pt idx="0">
                  <c:v>38</c:v>
                </c:pt>
                <c:pt idx="1">
                  <c:v>206</c:v>
                </c:pt>
                <c:pt idx="2">
                  <c:v>60</c:v>
                </c:pt>
                <c:pt idx="3">
                  <c:v>180</c:v>
                </c:pt>
                <c:pt idx="4">
                  <c:v>95</c:v>
                </c:pt>
                <c:pt idx="5">
                  <c:v>26</c:v>
                </c:pt>
                <c:pt idx="6">
                  <c:v>55</c:v>
                </c:pt>
                <c:pt idx="7">
                  <c:v>63</c:v>
                </c:pt>
                <c:pt idx="8">
                  <c:v>107</c:v>
                </c:pt>
                <c:pt idx="9">
                  <c:v>141</c:v>
                </c:pt>
                <c:pt idx="10">
                  <c:v>121</c:v>
                </c:pt>
              </c:numCache>
            </c:numRef>
          </c:val>
          <c:extLst>
            <c:ext xmlns:c16="http://schemas.microsoft.com/office/drawing/2014/chart" uri="{C3380CC4-5D6E-409C-BE32-E72D297353CC}">
              <c16:uniqueId val="{00000000-9BE9-684E-A360-40EF08B77F70}"/>
            </c:ext>
          </c:extLst>
        </c:ser>
        <c:dLbls>
          <c:dLblPos val="ctr"/>
          <c:showLegendKey val="0"/>
          <c:showVal val="1"/>
          <c:showCatName val="0"/>
          <c:showSerName val="0"/>
          <c:showPercent val="0"/>
          <c:showBubbleSize val="0"/>
        </c:dLbls>
        <c:gapWidth val="150"/>
        <c:overlap val="100"/>
        <c:axId val="387947679"/>
        <c:axId val="387948511"/>
      </c:barChart>
      <c:catAx>
        <c:axId val="3879476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7948511"/>
        <c:crosses val="autoZero"/>
        <c:auto val="1"/>
        <c:lblAlgn val="ctr"/>
        <c:lblOffset val="100"/>
        <c:noMultiLvlLbl val="0"/>
      </c:catAx>
      <c:valAx>
        <c:axId val="387948511"/>
        <c:scaling>
          <c:orientation val="minMax"/>
          <c:max val="220"/>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794767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Q3</a:t>
            </a:r>
            <a:r>
              <a:rPr lang="en-US" baseline="0" dirty="0"/>
              <a:t> - What would help reduce your academic Stress?  Select all that apply.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385167864011264"/>
          <c:y val="0.15121470402758652"/>
          <c:w val="0.4910108366055625"/>
          <c:h val="0.78247173075429466"/>
        </c:manualLayout>
      </c:layout>
      <c:barChart>
        <c:barDir val="bar"/>
        <c:grouping val="stack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Please list other suggestions</c:v>
                </c:pt>
                <c:pt idx="1">
                  <c:v>Not having both discussion board and major assignment assigned (one week out of term)</c:v>
                </c:pt>
                <c:pt idx="2">
                  <c:v>Using video submission for discussion board assignment instead of writing</c:v>
                </c:pt>
                <c:pt idx="3">
                  <c:v>A one-time "stuff happens pass" that you could use with no explanation needed to have a 1-2 day extension on one assignment per term (not applicable to discussion board or final assignment)</c:v>
                </c:pt>
              </c:strCache>
            </c:strRef>
          </c:cat>
          <c:val>
            <c:numRef>
              <c:f>Sheet1!$B$2:$B$5</c:f>
              <c:numCache>
                <c:formatCode>General</c:formatCode>
                <c:ptCount val="4"/>
                <c:pt idx="0">
                  <c:v>70</c:v>
                </c:pt>
                <c:pt idx="1">
                  <c:v>245</c:v>
                </c:pt>
                <c:pt idx="2">
                  <c:v>15</c:v>
                </c:pt>
                <c:pt idx="3">
                  <c:v>175</c:v>
                </c:pt>
              </c:numCache>
            </c:numRef>
          </c:val>
          <c:extLst>
            <c:ext xmlns:c16="http://schemas.microsoft.com/office/drawing/2014/chart" uri="{C3380CC4-5D6E-409C-BE32-E72D297353CC}">
              <c16:uniqueId val="{00000000-165E-A14B-BB4E-DE17C158434A}"/>
            </c:ext>
          </c:extLst>
        </c:ser>
        <c:dLbls>
          <c:dLblPos val="ctr"/>
          <c:showLegendKey val="0"/>
          <c:showVal val="1"/>
          <c:showCatName val="0"/>
          <c:showSerName val="0"/>
          <c:showPercent val="0"/>
          <c:showBubbleSize val="0"/>
        </c:dLbls>
        <c:gapWidth val="150"/>
        <c:overlap val="100"/>
        <c:axId val="387947679"/>
        <c:axId val="387948511"/>
      </c:barChart>
      <c:catAx>
        <c:axId val="3879476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7948511"/>
        <c:crosses val="autoZero"/>
        <c:auto val="1"/>
        <c:lblAlgn val="ctr"/>
        <c:lblOffset val="100"/>
        <c:noMultiLvlLbl val="0"/>
      </c:catAx>
      <c:valAx>
        <c:axId val="387948511"/>
        <c:scaling>
          <c:orientation val="minMax"/>
          <c:max val="2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794767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Challenge/Stressor</a:t>
            </a:r>
            <a:r>
              <a:rPr lang="en-US" baseline="0"/>
              <a:t> change between surveys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 Survey</c:v>
                </c:pt>
              </c:strCache>
            </c:strRef>
          </c:tx>
          <c:spPr>
            <a:solidFill>
              <a:schemeClr val="accent6">
                <a:tint val="77000"/>
              </a:schemeClr>
            </a:solidFill>
            <a:ln>
              <a:noFill/>
            </a:ln>
            <a:effectLst/>
          </c:spPr>
          <c:invertIfNegative val="0"/>
          <c:cat>
            <c:strRef>
              <c:f>Sheet1!$A$2:$A$12</c:f>
              <c:strCache>
                <c:ptCount val="11"/>
                <c:pt idx="0">
                  <c:v>Stress due to anxiety and loneliness or other mental stress</c:v>
                </c:pt>
                <c:pt idx="1">
                  <c:v>Keeping up academically</c:v>
                </c:pt>
                <c:pt idx="2">
                  <c:v>Participating in coursework</c:v>
                </c:pt>
                <c:pt idx="3">
                  <c:v>Having the space to support good study habits</c:v>
                </c:pt>
                <c:pt idx="4">
                  <c:v>Paying for tuition, books, and other costs</c:v>
                </c:pt>
                <c:pt idx="5">
                  <c:v>Having access to reliable internet and computer</c:v>
                </c:pt>
                <c:pt idx="6">
                  <c:v>Concern over meeting the deadline to complete the program</c:v>
                </c:pt>
                <c:pt idx="7">
                  <c:v>Taking care of people who depend on me while I am in school (ie. children, parents, homeschooling)</c:v>
                </c:pt>
                <c:pt idx="8">
                  <c:v>Illness in family members</c:v>
                </c:pt>
                <c:pt idx="9">
                  <c:v>Work responsibilities</c:v>
                </c:pt>
                <c:pt idx="10">
                  <c:v>Other</c:v>
                </c:pt>
              </c:strCache>
            </c:strRef>
          </c:cat>
          <c:val>
            <c:numRef>
              <c:f>Sheet1!$B$2:$B$12</c:f>
              <c:numCache>
                <c:formatCode>0.00%</c:formatCode>
                <c:ptCount val="11"/>
                <c:pt idx="0">
                  <c:v>0.1113</c:v>
                </c:pt>
                <c:pt idx="1">
                  <c:v>0.12939999999999999</c:v>
                </c:pt>
                <c:pt idx="2">
                  <c:v>9.6799999999999997E-2</c:v>
                </c:pt>
                <c:pt idx="3">
                  <c:v>5.79E-2</c:v>
                </c:pt>
                <c:pt idx="4">
                  <c:v>4.9799999999999997E-2</c:v>
                </c:pt>
                <c:pt idx="5">
                  <c:v>2.35E-2</c:v>
                </c:pt>
                <c:pt idx="6">
                  <c:v>8.5999999999999993E-2</c:v>
                </c:pt>
                <c:pt idx="7">
                  <c:v>0.1656</c:v>
                </c:pt>
                <c:pt idx="8">
                  <c:v>5.5199999999999999E-2</c:v>
                </c:pt>
                <c:pt idx="9">
                  <c:v>0.18820000000000001</c:v>
                </c:pt>
                <c:pt idx="10">
                  <c:v>3.6200000000000003E-2</c:v>
                </c:pt>
              </c:numCache>
            </c:numRef>
          </c:val>
          <c:extLst>
            <c:ext xmlns:c16="http://schemas.microsoft.com/office/drawing/2014/chart" uri="{C3380CC4-5D6E-409C-BE32-E72D297353CC}">
              <c16:uniqueId val="{00000000-BAAA-4B0A-A0E5-D2DEACB2B02E}"/>
            </c:ext>
          </c:extLst>
        </c:ser>
        <c:ser>
          <c:idx val="1"/>
          <c:order val="1"/>
          <c:tx>
            <c:strRef>
              <c:f>Sheet1!$C$1</c:f>
              <c:strCache>
                <c:ptCount val="1"/>
                <c:pt idx="0">
                  <c:v>Post Survey</c:v>
                </c:pt>
              </c:strCache>
            </c:strRef>
          </c:tx>
          <c:spPr>
            <a:solidFill>
              <a:srgbClr val="009999"/>
            </a:solidFill>
            <a:ln>
              <a:noFill/>
            </a:ln>
            <a:effectLst/>
          </c:spPr>
          <c:invertIfNegative val="0"/>
          <c:cat>
            <c:strRef>
              <c:f>Sheet1!$A$2:$A$12</c:f>
              <c:strCache>
                <c:ptCount val="11"/>
                <c:pt idx="0">
                  <c:v>Stress due to anxiety and loneliness or other mental stress</c:v>
                </c:pt>
                <c:pt idx="1">
                  <c:v>Keeping up academically</c:v>
                </c:pt>
                <c:pt idx="2">
                  <c:v>Participating in coursework</c:v>
                </c:pt>
                <c:pt idx="3">
                  <c:v>Having the space to support good study habits</c:v>
                </c:pt>
                <c:pt idx="4">
                  <c:v>Paying for tuition, books, and other costs</c:v>
                </c:pt>
                <c:pt idx="5">
                  <c:v>Having access to reliable internet and computer</c:v>
                </c:pt>
                <c:pt idx="6">
                  <c:v>Concern over meeting the deadline to complete the program</c:v>
                </c:pt>
                <c:pt idx="7">
                  <c:v>Taking care of people who depend on me while I am in school (ie. children, parents, homeschooling)</c:v>
                </c:pt>
                <c:pt idx="8">
                  <c:v>Illness in family members</c:v>
                </c:pt>
                <c:pt idx="9">
                  <c:v>Work responsibilities</c:v>
                </c:pt>
                <c:pt idx="10">
                  <c:v>Other</c:v>
                </c:pt>
              </c:strCache>
            </c:strRef>
          </c:cat>
          <c:val>
            <c:numRef>
              <c:f>Sheet1!$C$2:$C$12</c:f>
              <c:numCache>
                <c:formatCode>0.00%</c:formatCode>
                <c:ptCount val="11"/>
                <c:pt idx="0">
                  <c:v>6.9400000000000003E-2</c:v>
                </c:pt>
                <c:pt idx="1">
                  <c:v>0.14779999999999999</c:v>
                </c:pt>
                <c:pt idx="2">
                  <c:v>9.5100000000000004E-2</c:v>
                </c:pt>
                <c:pt idx="3">
                  <c:v>6.3E-2</c:v>
                </c:pt>
                <c:pt idx="4">
                  <c:v>6.9400000000000003E-2</c:v>
                </c:pt>
                <c:pt idx="5">
                  <c:v>1.1599999999999999E-2</c:v>
                </c:pt>
                <c:pt idx="6">
                  <c:v>6.3E-2</c:v>
                </c:pt>
                <c:pt idx="7">
                  <c:v>0.18279999999999999</c:v>
                </c:pt>
                <c:pt idx="8">
                  <c:v>3.73E-2</c:v>
                </c:pt>
                <c:pt idx="9">
                  <c:v>0.22750000000000001</c:v>
                </c:pt>
                <c:pt idx="10">
                  <c:v>3.3399999999999999E-2</c:v>
                </c:pt>
              </c:numCache>
            </c:numRef>
          </c:val>
          <c:extLst>
            <c:ext xmlns:c16="http://schemas.microsoft.com/office/drawing/2014/chart" uri="{C3380CC4-5D6E-409C-BE32-E72D297353CC}">
              <c16:uniqueId val="{00000001-BAAA-4B0A-A0E5-D2DEACB2B02E}"/>
            </c:ext>
          </c:extLst>
        </c:ser>
        <c:dLbls>
          <c:showLegendKey val="0"/>
          <c:showVal val="0"/>
          <c:showCatName val="0"/>
          <c:showSerName val="0"/>
          <c:showPercent val="0"/>
          <c:showBubbleSize val="0"/>
        </c:dLbls>
        <c:gapWidth val="219"/>
        <c:overlap val="-27"/>
        <c:axId val="553851664"/>
        <c:axId val="553861176"/>
      </c:barChart>
      <c:catAx>
        <c:axId val="5538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861176"/>
        <c:crosses val="autoZero"/>
        <c:auto val="1"/>
        <c:lblAlgn val="ctr"/>
        <c:lblOffset val="100"/>
        <c:noMultiLvlLbl val="0"/>
      </c:catAx>
      <c:valAx>
        <c:axId val="553861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8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Stress Interventions Used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'Default Report'!$C$44</c:f>
              <c:strCache>
                <c:ptCount val="1"/>
                <c:pt idx="0">
                  <c:v>Count</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Report'!$B$45:$B$53</c:f>
              <c:strCache>
                <c:ptCount val="9"/>
                <c:pt idx="0">
                  <c:v>A one-time "Stuff happens pass" that I received a 1-2 day extension no explanation needed</c:v>
                </c:pt>
                <c:pt idx="1">
                  <c:v>Using video submission for a discussion board assignment instead of writing</c:v>
                </c:pt>
                <c:pt idx="2">
                  <c:v>Not having both discussion board and major assignment assigned (one week out of term)</c:v>
                </c:pt>
                <c:pt idx="3">
                  <c:v>Having Time Zone reminders/information</c:v>
                </c:pt>
                <c:pt idx="4">
                  <c:v>Only one peer response to discussion board</c:v>
                </c:pt>
                <c:pt idx="5">
                  <c:v>Only one peer response to discussion board</c:v>
                </c:pt>
                <c:pt idx="6">
                  <c:v>Choosing to work on an assignment with another student(s)</c:v>
                </c:pt>
                <c:pt idx="7">
                  <c:v>None of these</c:v>
                </c:pt>
                <c:pt idx="8">
                  <c:v>Please list other interventions used</c:v>
                </c:pt>
              </c:strCache>
            </c:strRef>
          </c:cat>
          <c:val>
            <c:numRef>
              <c:f>'Default Report'!$C$45:$C$53</c:f>
              <c:numCache>
                <c:formatCode>General</c:formatCode>
                <c:ptCount val="9"/>
                <c:pt idx="0">
                  <c:v>97</c:v>
                </c:pt>
                <c:pt idx="1">
                  <c:v>9</c:v>
                </c:pt>
                <c:pt idx="2">
                  <c:v>167</c:v>
                </c:pt>
                <c:pt idx="3">
                  <c:v>10</c:v>
                </c:pt>
                <c:pt idx="4">
                  <c:v>163</c:v>
                </c:pt>
                <c:pt idx="5">
                  <c:v>60</c:v>
                </c:pt>
                <c:pt idx="6">
                  <c:v>52</c:v>
                </c:pt>
                <c:pt idx="7">
                  <c:v>32</c:v>
                </c:pt>
                <c:pt idx="8">
                  <c:v>35</c:v>
                </c:pt>
              </c:numCache>
            </c:numRef>
          </c:val>
          <c:extLst>
            <c:ext xmlns:c16="http://schemas.microsoft.com/office/drawing/2014/chart" uri="{C3380CC4-5D6E-409C-BE32-E72D297353CC}">
              <c16:uniqueId val="{00000000-1C49-4506-9342-57ECAFAD8060}"/>
            </c:ext>
          </c:extLst>
        </c:ser>
        <c:dLbls>
          <c:dLblPos val="outEnd"/>
          <c:showLegendKey val="0"/>
          <c:showVal val="1"/>
          <c:showCatName val="0"/>
          <c:showSerName val="0"/>
          <c:showPercent val="0"/>
          <c:showBubbleSize val="0"/>
        </c:dLbls>
        <c:gapWidth val="219"/>
        <c:overlap val="-27"/>
        <c:axId val="557603120"/>
        <c:axId val="557603448"/>
      </c:barChart>
      <c:catAx>
        <c:axId val="55760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603448"/>
        <c:crosses val="autoZero"/>
        <c:auto val="1"/>
        <c:lblAlgn val="ctr"/>
        <c:lblOffset val="100"/>
        <c:noMultiLvlLbl val="0"/>
      </c:catAx>
      <c:valAx>
        <c:axId val="55760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60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Most Stress</a:t>
            </a:r>
            <a:r>
              <a:rPr lang="en-US" sz="1800" baseline="0"/>
              <a:t> Relieving Interventions </a:t>
            </a:r>
            <a:endParaRPr lang="en-US"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'Default Report'!$C$57</c:f>
              <c:strCache>
                <c:ptCount val="1"/>
                <c:pt idx="0">
                  <c:v>Count</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Report'!$B$58:$B$67</c:f>
              <c:strCache>
                <c:ptCount val="10"/>
                <c:pt idx="0">
                  <c:v>A one-time "Stuff happens pass" that I received a 1-2 day extension no explanation needed</c:v>
                </c:pt>
                <c:pt idx="1">
                  <c:v>Using a video submission for a discussion board assignment instead of writing</c:v>
                </c:pt>
                <c:pt idx="2">
                  <c:v>Not having both a discussion board assignment and major assignment (one week of the term )</c:v>
                </c:pt>
                <c:pt idx="3">
                  <c:v>Having Time Zone reminders/information</c:v>
                </c:pt>
                <c:pt idx="4">
                  <c:v>Only one peer response in discussion board</c:v>
                </c:pt>
                <c:pt idx="5">
                  <c:v>choice of poster/PowerPoint instead of paper</c:v>
                </c:pt>
                <c:pt idx="6">
                  <c:v>Choosing to work on an assignment with another student(s)</c:v>
                </c:pt>
                <c:pt idx="7">
                  <c:v>I did not use an interventions but knowing I could was stress-relieving</c:v>
                </c:pt>
                <c:pt idx="8">
                  <c:v>None of these</c:v>
                </c:pt>
                <c:pt idx="9">
                  <c:v>Other Please explain</c:v>
                </c:pt>
              </c:strCache>
            </c:strRef>
          </c:cat>
          <c:val>
            <c:numRef>
              <c:f>'Default Report'!$C$58:$C$67</c:f>
              <c:numCache>
                <c:formatCode>General</c:formatCode>
                <c:ptCount val="10"/>
                <c:pt idx="0">
                  <c:v>98</c:v>
                </c:pt>
                <c:pt idx="1">
                  <c:v>5</c:v>
                </c:pt>
                <c:pt idx="2">
                  <c:v>149</c:v>
                </c:pt>
                <c:pt idx="3">
                  <c:v>11</c:v>
                </c:pt>
                <c:pt idx="4">
                  <c:v>152</c:v>
                </c:pt>
                <c:pt idx="5">
                  <c:v>78</c:v>
                </c:pt>
                <c:pt idx="6">
                  <c:v>39</c:v>
                </c:pt>
                <c:pt idx="7">
                  <c:v>21</c:v>
                </c:pt>
                <c:pt idx="8">
                  <c:v>22</c:v>
                </c:pt>
                <c:pt idx="9">
                  <c:v>28</c:v>
                </c:pt>
              </c:numCache>
            </c:numRef>
          </c:val>
          <c:extLst>
            <c:ext xmlns:c16="http://schemas.microsoft.com/office/drawing/2014/chart" uri="{C3380CC4-5D6E-409C-BE32-E72D297353CC}">
              <c16:uniqueId val="{00000000-C424-4CDE-A8AE-93CDEEF4F3B3}"/>
            </c:ext>
          </c:extLst>
        </c:ser>
        <c:dLbls>
          <c:dLblPos val="outEnd"/>
          <c:showLegendKey val="0"/>
          <c:showVal val="1"/>
          <c:showCatName val="0"/>
          <c:showSerName val="0"/>
          <c:showPercent val="0"/>
          <c:showBubbleSize val="0"/>
        </c:dLbls>
        <c:gapWidth val="219"/>
        <c:overlap val="-27"/>
        <c:axId val="482534056"/>
        <c:axId val="482534384"/>
      </c:barChart>
      <c:catAx>
        <c:axId val="48253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82534384"/>
        <c:crosses val="autoZero"/>
        <c:auto val="1"/>
        <c:lblAlgn val="ctr"/>
        <c:lblOffset val="100"/>
        <c:noMultiLvlLbl val="0"/>
      </c:catAx>
      <c:valAx>
        <c:axId val="48253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534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54D9316C-EE18-0D43-A97C-03EF5F099B32}" type="datetimeFigureOut">
              <a:rPr lang="en-US" smtClean="0"/>
              <a:t>8/6/2021</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905E68CB-6084-6048-9B6F-D6DB301A3702}" type="slidenum">
              <a:rPr lang="en-US" smtClean="0"/>
              <a:t>‹#›</a:t>
            </a:fld>
            <a:endParaRPr lang="en-US"/>
          </a:p>
        </p:txBody>
      </p:sp>
    </p:spTree>
    <p:extLst>
      <p:ext uri="{BB962C8B-B14F-4D97-AF65-F5344CB8AC3E}">
        <p14:creationId xmlns:p14="http://schemas.microsoft.com/office/powerpoint/2010/main" val="267146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ursingworld.org/practice-policy/work-environment/health-safety/disaster-preparedness/coronavirus/what-you-need-to-know/year-one-covid-19-impact-assessment-surve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ciencedirect-com.liblink.uncw.edu/topics/nursing-and-health-professions/bachelor-of-science-in-nursin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124" y="4480004"/>
            <a:ext cx="6779173" cy="4678950"/>
          </a:xfrm>
        </p:spPr>
        <p:txBody>
          <a:bodyPr/>
          <a:lstStyle/>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905E68CB-6084-6048-9B6F-D6DB301A3702}" type="slidenum">
              <a:rPr lang="en-US" smtClean="0"/>
              <a:t>1</a:t>
            </a:fld>
            <a:endParaRPr lang="en-US"/>
          </a:p>
        </p:txBody>
      </p:sp>
    </p:spTree>
    <p:extLst>
      <p:ext uri="{BB962C8B-B14F-4D97-AF65-F5344CB8AC3E}">
        <p14:creationId xmlns:p14="http://schemas.microsoft.com/office/powerpoint/2010/main" val="419112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E68CB-6084-6048-9B6F-D6DB301A3702}" type="slidenum">
              <a:rPr lang="en-US" smtClean="0"/>
              <a:t>10</a:t>
            </a:fld>
            <a:endParaRPr lang="en-US"/>
          </a:p>
        </p:txBody>
      </p:sp>
    </p:spTree>
    <p:extLst>
      <p:ext uri="{BB962C8B-B14F-4D97-AF65-F5344CB8AC3E}">
        <p14:creationId xmlns:p14="http://schemas.microsoft.com/office/powerpoint/2010/main" val="382669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Other please list or explain - Text</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Having multiple assignments due for one class in the same week while also having the same situation in a second class so that altogether 4-5 assignments have to be completed in one week while also working full time and being expected to spend 6-8 hours on each course.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Sometimes there are so many assignments due in one week that I can barely get them done....Most of those weeks, I am unable to finish the long list of required readings and resources and have to skip over needed information.</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submitting assignments on time while adjusting to night shift and being a new grad</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Adapting to online style of learning vs in person</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 am a new grad nurse who is no longer a "new" grad. I had a baby in May of 2020 and have been her primary caretaker in a very tight bubble of COVID-19 protection. I worry that all of my hard work has gone to waste and I am no longer a good candidate for jobs.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My schedule has returned to normal, as before the pandemic.</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Continued required overtime with extensive schoolwork assignments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Working long hours at work and having to come home to a lot of reading/schoolwork is tough. Many late nights and early mornings.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We are currently taking on mandatory overtime shifts at the hospital I work at and this is making it more stressful to stay focused and manage my classes.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 am currently juggling two jobs, as of June 21. I am confident that I will be able to complete all of my assignments for both courses while juggling both jobs.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Trying to do group projects. I felt like if I had no spear headed our efforts, we would never have turned anything in. I did most of the work. I communicated that with my professor and they were understanding, but those were incredibly stressful assignments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Not only did I take a hit financially, but now trying to make up for lost work and am picking up a lot of extra hours. It is extremely difficult keeping up with some courses. Some are fine, but others feel like they are overloaded with more work than necessary. I'm taking two currently and am able to keep up just fine, but my last semester was excessively heavy.</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With staffing levels getting shorter and shorter, we are working more hours. My job was already 40 hours a week, not 36, plus I take call, which is an additional 12-72 hours per week. I have 2 kids who were virtual learning. This curriculum does NOT feel like it is for working adults. My only ounce of free time is taken by these courses.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Surgery for myself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Mother is 88, very stubborn, but dependent on me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 work on a post partum unit and have been placed on call sometimes twice a week due to the census being low. Paying for the class this time around has been difficult especially because I could only use the loans if I was taking 6 credit hours.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Covid added no struggle except I had to wear a mask in public when I was vaccinated and couldn’t buy things with microchips from China.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Specifically now, I may have an instructor that minimizes my needs for clarification and validation. The second attempt email has been sent today to address my concern. This is important to me since the class content states that if you do not select the right option for an assignment, you will not be successful in this class. It is stressful being unsure I am doing the right work.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completing responses to only 1 discussion post really helped relieve some stress, but now we are back up to responding to 2 class mates her discussion</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The asynchronous nature of the discussions.  These courses are supposed to be for working nurses, the timed open date for discussions often can conflict with schedules, would be nice to be able to work ahead in all areas.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11</a:t>
            </a:fld>
            <a:endParaRPr lang="en-US"/>
          </a:p>
        </p:txBody>
      </p:sp>
    </p:spTree>
    <p:extLst>
      <p:ext uri="{BB962C8B-B14F-4D97-AF65-F5344CB8AC3E}">
        <p14:creationId xmlns:p14="http://schemas.microsoft.com/office/powerpoint/2010/main" val="155627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Participants reported that “completing responses to only 1 discussion post really helped relieve some stress.” Others added, “the asynchronous nature of the discussions allows working nurses to get ahead when they are able.” Students agree that “large assignments and discussion boards in the same week are extremely challenging, especially when taking 2 classes at a time.” The “Stuff Happens Pass” appeared to be a much-coveted intervention. Students “tried not to use it, just in case there was an emergency...and it was needed at another time.”  Several participants expressed “I loved knowing the ‘Stuff Happens Pass’ was there just in case I needed it.” Those who used it, stated that “it was definitely a stress reliever knowing that it was there, but when I had an </a:t>
            </a:r>
            <a:r>
              <a:rPr lang="en-US" sz="1800" dirty="0" err="1">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ooops</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moment, I was delighted that this was forgiven, and no questions asked!” Most participants also voiced an “appreciation for all of these options and for the kindness and understanding of the faculty.”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12</a:t>
            </a:fld>
            <a:endParaRPr lang="en-US"/>
          </a:p>
        </p:txBody>
      </p:sp>
    </p:spTree>
    <p:extLst>
      <p:ext uri="{BB962C8B-B14F-4D97-AF65-F5344CB8AC3E}">
        <p14:creationId xmlns:p14="http://schemas.microsoft.com/office/powerpoint/2010/main" val="291667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Survey participants found the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one peer response to a discussion board</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to be the most stress relieving intervention, with a response rate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152</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out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603</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overall responses. Closely behind with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149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responses is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not having both discussion board and major assignment assigned (1 week out of term).</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Just below a hundred with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98</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student responses is the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one-time “Stuff Happens Pass” that receives a 1–2-day extension no explanation needed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for an assignment. The last noteworthy stress reduction intervention for students was the alternative format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choice of poster / PowerPoint instead of paper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alternative.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13</a:t>
            </a:fld>
            <a:endParaRPr lang="en-US"/>
          </a:p>
        </p:txBody>
      </p:sp>
    </p:spTree>
    <p:extLst>
      <p:ext uri="{BB962C8B-B14F-4D97-AF65-F5344CB8AC3E}">
        <p14:creationId xmlns:p14="http://schemas.microsoft.com/office/powerpoint/2010/main" val="313400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S Reference Sans Serif" panose="020B0604030504040204" pitchFamily="34" charset="0"/>
                <a:ea typeface="Times New Roman" panose="02020603050405020304" pitchFamily="18" charset="0"/>
                <a:cs typeface="Times New Roman" panose="02020603050405020304" pitchFamily="18" charset="0"/>
              </a:rPr>
              <a:t>When stress is seemingly endless, compassion fatigue sets in. Zhang and colleagues (2018) found that compassion fatigue is strongly correlated to burnout. More recent articles have been written about nurse burnout during the pandemic. In a meta-analysis of current literature emotional stress was reported by 34.1% of nurses in the multiple studies reviewed (</a:t>
            </a:r>
            <a:r>
              <a:rPr lang="en-US" sz="1200" dirty="0" err="1">
                <a:effectLst/>
                <a:latin typeface="MS Reference Sans Serif" panose="020B0604030504040204" pitchFamily="34" charset="0"/>
                <a:ea typeface="Times New Roman" panose="02020603050405020304" pitchFamily="18" charset="0"/>
                <a:cs typeface="Times New Roman" panose="02020603050405020304" pitchFamily="18" charset="0"/>
              </a:rPr>
              <a:t>Galanis</a:t>
            </a:r>
            <a:r>
              <a:rPr lang="en-US" sz="1200" dirty="0">
                <a:effectLst/>
                <a:latin typeface="MS Reference Sans Serif" panose="020B0604030504040204" pitchFamily="34" charset="0"/>
                <a:ea typeface="Times New Roman" panose="02020603050405020304" pitchFamily="18" charset="0"/>
                <a:cs typeface="Times New Roman" panose="02020603050405020304" pitchFamily="18" charset="0"/>
              </a:rPr>
              <a:t> et al.,2021). The RN-BSN students cited similar stressors to this study: emotional exhaustion, concern in caring for COVID-19 patients, self-protection, work safety and lack of family at bedside. The increased workload and shifts were additional burnout factors. When burnout occurs, individuals look for ways to resolve the stress factors.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14</a:t>
            </a:fld>
            <a:endParaRPr lang="en-US"/>
          </a:p>
        </p:txBody>
      </p:sp>
    </p:spTree>
    <p:extLst>
      <p:ext uri="{BB962C8B-B14F-4D97-AF65-F5344CB8AC3E}">
        <p14:creationId xmlns:p14="http://schemas.microsoft.com/office/powerpoint/2010/main" val="86642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MS Reference Sans Serif" panose="020B0604030504040204" pitchFamily="34" charset="0"/>
                <a:ea typeface="Times New Roman" panose="02020603050405020304" pitchFamily="18" charset="0"/>
                <a:cs typeface="Times New Roman" panose="02020603050405020304" pitchFamily="18" charset="0"/>
              </a:rPr>
              <a:t>Illeris</a:t>
            </a: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 (2007) postulates that learning occurs in three dimensions: content, incentive, and interaction. The interaction with the learning material is influenced by the environment and societal structures. When the environment is less conducive to learning, quality of acquired knowledge is affected. The participants of these surveys repeatedly said that their environment at work and home was changed during this pandemic, affecting their stress levels and ability to focus on academic work. Many learning theories focus on the incentive dimension of learning. Motivation and emotions play key roles in student attention, interest, and ability to complete quality academic work (</a:t>
            </a:r>
            <a:r>
              <a:rPr lang="en-US" sz="1800" dirty="0" err="1">
                <a:effectLst/>
                <a:latin typeface="MS Reference Sans Serif" panose="020B0604030504040204" pitchFamily="34" charset="0"/>
                <a:ea typeface="Times New Roman" panose="02020603050405020304" pitchFamily="18" charset="0"/>
                <a:cs typeface="Times New Roman" panose="02020603050405020304" pitchFamily="18" charset="0"/>
              </a:rPr>
              <a:t>Shunk</a:t>
            </a: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 2020). Having minor changes or flexibility to the academic work without reducing the key concepts learned was the goal of the RN-BSN faculty.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15</a:t>
            </a:fld>
            <a:endParaRPr lang="en-US"/>
          </a:p>
        </p:txBody>
      </p:sp>
    </p:spTree>
    <p:extLst>
      <p:ext uri="{BB962C8B-B14F-4D97-AF65-F5344CB8AC3E}">
        <p14:creationId xmlns:p14="http://schemas.microsoft.com/office/powerpoint/2010/main" val="357329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The compassionate teaching strategies in Table 3 list the strategies used by the faculty to help their students continue to work while achieving the goal of a BSN. These strategies added some flexibility and a reduction in workload permitting a better work/school/family balance. The “Stuff Happens Pass” and the reduced discussion board responses were the most used. As noted, the “Stuff Happens Pass” was appreciated even if the student did not use it. Some student suggestions were not considered feasible such as to have no due dates with all work submitted before the end of the term. Doing so would prevent faculty from guiding the learning via constructive, useful feedback. For example, some courses are deemed ‘writing intensive’ and use a scaffolding framework to improve student comprehensive and scholarship.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16</a:t>
            </a:fld>
            <a:endParaRPr lang="en-US"/>
          </a:p>
        </p:txBody>
      </p:sp>
    </p:spTree>
    <p:extLst>
      <p:ext uri="{BB962C8B-B14F-4D97-AF65-F5344CB8AC3E}">
        <p14:creationId xmlns:p14="http://schemas.microsoft.com/office/powerpoint/2010/main" val="413706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The limitations in this study included the lack of rigorous data analysis based on the survey design. An additional limitation was the number of responses in relation to the size of the student enrollment, which was less than expected.  With a student population of 1,992 only 302 students voluntarily participated in the pre-survey, and 276 students responded to the post-survey. This study was conducted in one geographical area of the country and world and these findings may not be generalized globally. Another limitation involves the regional variability in COVID cases, the impact on the healthcare systems, and consequently their nursing workforce. One must also consider geographic, environmental, and cultural influences of COVID preparedness and the response of the population at large. This awareness acknowledges that stressors may be different in different regions.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17</a:t>
            </a:fld>
            <a:endParaRPr lang="en-US"/>
          </a:p>
        </p:txBody>
      </p:sp>
    </p:spTree>
    <p:extLst>
      <p:ext uri="{BB962C8B-B14F-4D97-AF65-F5344CB8AC3E}">
        <p14:creationId xmlns:p14="http://schemas.microsoft.com/office/powerpoint/2010/main" val="267403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The American Nurses Association, </a:t>
            </a:r>
            <a:r>
              <a:rPr lang="en-US" sz="1800" i="1" dirty="0">
                <a:solidFill>
                  <a:srgbClr val="0000FF"/>
                </a:solidFill>
                <a:effectLst/>
                <a:latin typeface="MS Reference Sans Serif" panose="020B0604030504040204" pitchFamily="34" charset="0"/>
                <a:ea typeface="Times New Roman" panose="02020603050405020304" pitchFamily="18" charset="0"/>
                <a:cs typeface="Times New Roman" panose="02020603050405020304" pitchFamily="18" charset="0"/>
                <a:hlinkClick r:id="rId3"/>
              </a:rPr>
              <a:t>Pulse on the Nation’s Nurses Series: COVID-19 Impact Assessment Survey</a:t>
            </a:r>
            <a:r>
              <a:rPr lang="en-US" sz="1800" i="1" dirty="0">
                <a:effectLst/>
                <a:latin typeface="MS Reference Sans Serif" panose="020B0604030504040204" pitchFamily="34" charset="0"/>
                <a:ea typeface="Times New Roman" panose="02020603050405020304" pitchFamily="18" charset="0"/>
                <a:cs typeface="Times New Roman" panose="02020603050405020304" pitchFamily="18" charset="0"/>
              </a:rPr>
              <a:t>, </a:t>
            </a: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gathered data on mental health and other factors impacting the nurses in the pandemic (2021). While most nurses stated that they did not plan to leave the profession (85%), more than half (60%) of the nurses indicated they plan to seek a different nursing job. Research continues to support that care with baccalaureate prepared nurses yields improved patient outcomes (Lee et al., 2017; O’Brien et al., 2018). The concern is that the RN-BSN students will suffer levels of stress that they forgo their BSN education due to pandemic stress effects. Additionally, will more nurses leave the acute care settings due to this stress causing increased nursing shortages and potentially poorer patient outcomes due to higher patient to staff ratios.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Results of these surveys and the innovations employed may be useful for other RN-BSN or graduate nursing programs who employ online learning formats. While the pandemic increased the stressors of everyone, the day-to-day work of nursing is high impact, demanding much of the mind and heart. Considering this, especially in times of crisis, faculty are encouraged to seek ways to inspire and promote continued education by nursing professionals.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Despite growth in entry-level </a:t>
            </a:r>
            <a:r>
              <a:rPr lang="en-US" dirty="0">
                <a:hlinkClick r:id="rId4" tooltip="Learn more about Bachelor of Science in Nursing from ScienceDirect's AI-generated Topic Pages"/>
              </a:rPr>
              <a:t>Bachelor of Science in Nursing</a:t>
            </a:r>
            <a:r>
              <a:rPr lang="en-US" dirty="0"/>
              <a:t> (BSN) education and Registered Nurse (RN)-to-BSN graduations, the Institute of Medicine recommendation that 80% of RNs have a bachelor's degree or higher by 2020 will not be attained.</a:t>
            </a:r>
          </a:p>
          <a:p>
            <a:r>
              <a:rPr lang="en-US" dirty="0"/>
              <a:t>•Based on current patterns of entry-level and RN-to-BSN education, approximately 66% of RNs are projected to have BSN+ education by 2025.</a:t>
            </a:r>
          </a:p>
          <a:p>
            <a:r>
              <a:rPr lang="en-US" dirty="0"/>
              <a:t>•To reach the 80% goal by 2025, changes in the mix of entry-level education and/or an increase in the number of RN-to-BSN graduates will be required.</a:t>
            </a:r>
          </a:p>
          <a:p>
            <a:r>
              <a:rPr lang="en-US" dirty="0"/>
              <a:t>•Employers can support tuition costs and offer rewards to RNs who complete baccalaureate degree, as many do now.</a:t>
            </a:r>
          </a:p>
          <a:p>
            <a:r>
              <a:rPr lang="en-US" dirty="0"/>
              <a:t>•Programs that support entry-level BSN education should be expanded, including collaborative agreements between community colleges and universities and community colleges offering bachelor's degrees in nursing.</a:t>
            </a: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18</a:t>
            </a:fld>
            <a:endParaRPr lang="en-US"/>
          </a:p>
        </p:txBody>
      </p:sp>
    </p:spTree>
    <p:extLst>
      <p:ext uri="{BB962C8B-B14F-4D97-AF65-F5344CB8AC3E}">
        <p14:creationId xmlns:p14="http://schemas.microsoft.com/office/powerpoint/2010/main" val="120658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S Reference Sans Serif" panose="020B0604030504040204" pitchFamily="34" charset="0"/>
                <a:ea typeface="Times New Roman" panose="02020603050405020304" pitchFamily="18" charset="0"/>
                <a:cs typeface="Times New Roman" panose="02020603050405020304" pitchFamily="18" charset="0"/>
              </a:rPr>
              <a:t>It is important for educators to be vigilant in assessing a cause for declines in academic performance and enrollment. Using an inquiring approach and flexibility, faculty at this university adapted their courses in ways to reduce the stress of students in this RN-BSN program. Modification in the environment of instruction can play a significant role in academic success, especially during challenging events such as the COVID-19 pandemic.  This could impact the quality of healthcare outcomes, not only regionally, but across the world.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19</a:t>
            </a:fld>
            <a:endParaRPr lang="en-US"/>
          </a:p>
        </p:txBody>
      </p:sp>
    </p:spTree>
    <p:extLst>
      <p:ext uri="{BB962C8B-B14F-4D97-AF65-F5344CB8AC3E}">
        <p14:creationId xmlns:p14="http://schemas.microsoft.com/office/powerpoint/2010/main" val="396901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255" y="4480003"/>
            <a:ext cx="6683432" cy="4697247"/>
          </a:xfrm>
        </p:spPr>
        <p:txBody>
          <a:bodyPr/>
          <a:lstStyle/>
          <a:p>
            <a:r>
              <a:rPr lang="en-US" sz="1200" dirty="0"/>
              <a:t>The year 2020 has brought the world the </a:t>
            </a:r>
            <a:r>
              <a:rPr lang="en-US" sz="1200" u="sng" dirty="0">
                <a:highlight>
                  <a:srgbClr val="FFFF00"/>
                </a:highlight>
              </a:rPr>
              <a:t>Coronavirus</a:t>
            </a:r>
            <a:r>
              <a:rPr lang="en-US" sz="1200" dirty="0"/>
              <a:t> and a </a:t>
            </a:r>
            <a:r>
              <a:rPr lang="en-US" sz="1200" dirty="0">
                <a:highlight>
                  <a:srgbClr val="FFFF00"/>
                </a:highlight>
              </a:rPr>
              <a:t>global pandemic</a:t>
            </a:r>
            <a:r>
              <a:rPr lang="en-US" sz="1200" dirty="0"/>
              <a:t>. I’m sure these pictures, and many like them are familiar sights for us all!</a:t>
            </a:r>
          </a:p>
          <a:p>
            <a:endParaRPr lang="en-US" sz="1200" dirty="0"/>
          </a:p>
          <a:p>
            <a:r>
              <a:rPr lang="en-US" sz="1200" dirty="0"/>
              <a:t>Nurses worldwide have been on the frontlines fighting this pandemic as essential workers. Many have been, and still are, working long hours, some with mandatory overtime. They are giving generously of their time, and their hearts, to serve their communities, employers, patients, and families. Some of these registered nurses (RNs) are also attending classes online in accelerated programs to earn their Baccalaureate degrees in Nursing during this pandemic. This is a choice by some, but for others, it is a timed mandate by their employers. Attending school as a working RN is a stressful event by itself, but during an active pandemic it can be overwhelmingly stressful. Before long the coronavirus, soon named COVID-19, proved to be a formidable opponent. </a:t>
            </a:r>
          </a:p>
          <a:p>
            <a:endParaRPr lang="en-US" sz="1200" dirty="0"/>
          </a:p>
          <a:p>
            <a:r>
              <a:rPr lang="en-US" sz="1200" dirty="0"/>
              <a:t>Many academic programs suffered, and nursing programs were NOT spared! Throughout the United states colleges and universities either closed or were forced to move their classes from Face-to Face formats to On-line formats.  This was not only a major adjustment for faculty, who had to re-configure the format of classes while maintaining course integrity and student learning outcomes. But it also proved to be a monumental leap for students who were accustomed to attending class in-person and now had to be self-motivated without the active connection to their class and their professor. For many this proved very difficult.</a:t>
            </a:r>
          </a:p>
          <a:p>
            <a:endParaRPr lang="en-US" sz="1200" dirty="0"/>
          </a:p>
          <a:p>
            <a:r>
              <a:rPr lang="en-US" sz="1200" dirty="0"/>
              <a:t>In contrast, one might think that if an academic program was online prior to the pandemic, then it should be “business as usual,” without any changes needed during the pandemic. That depends on the educational degree and the student population.  In our southeastern university’s online accelerated program, for registered nurses (RNs), that was not the case at all. As the COVID-19 pandemic continued, our students began to show noticeable struggles with their coursework. </a:t>
            </a: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2</a:t>
            </a:fld>
            <a:endParaRPr lang="en-US"/>
          </a:p>
        </p:txBody>
      </p:sp>
    </p:spTree>
    <p:extLst>
      <p:ext uri="{BB962C8B-B14F-4D97-AF65-F5344CB8AC3E}">
        <p14:creationId xmlns:p14="http://schemas.microsoft.com/office/powerpoint/2010/main" val="176569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20</a:t>
            </a:fld>
            <a:endParaRPr lang="en-US"/>
          </a:p>
        </p:txBody>
      </p:sp>
    </p:spTree>
    <p:extLst>
      <p:ext uri="{BB962C8B-B14F-4D97-AF65-F5344CB8AC3E}">
        <p14:creationId xmlns:p14="http://schemas.microsoft.com/office/powerpoint/2010/main" val="395099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188" y="4305300"/>
            <a:ext cx="6598213" cy="5003800"/>
          </a:xfrm>
        </p:spPr>
        <p:txBody>
          <a:bodyPr/>
          <a:lstStyle/>
          <a:p>
            <a:r>
              <a:rPr lang="en-US" sz="1600" dirty="0"/>
              <a:t>In late 2020 and into 2021 RN-BSN faculty noticed a </a:t>
            </a:r>
            <a:r>
              <a:rPr lang="en-US" sz="1600" dirty="0">
                <a:highlight>
                  <a:srgbClr val="FFFF00"/>
                </a:highlight>
              </a:rPr>
              <a:t>downward spiral of academic grades </a:t>
            </a:r>
            <a:r>
              <a:rPr lang="en-US" sz="1600" dirty="0"/>
              <a:t>in the program, with an increase in </a:t>
            </a:r>
            <a:r>
              <a:rPr lang="en-US" sz="1600" dirty="0">
                <a:highlight>
                  <a:srgbClr val="FFFF00"/>
                </a:highlight>
              </a:rPr>
              <a:t>student </a:t>
            </a:r>
            <a:r>
              <a:rPr lang="en-US" sz="1600" u="sng" dirty="0">
                <a:highlight>
                  <a:srgbClr val="FFFF00"/>
                </a:highlight>
              </a:rPr>
              <a:t>disengagement</a:t>
            </a:r>
            <a:r>
              <a:rPr lang="en-US" sz="1600" u="sng" dirty="0"/>
              <a:t>, </a:t>
            </a:r>
            <a:r>
              <a:rPr lang="en-US" sz="1600" u="sng" dirty="0">
                <a:highlight>
                  <a:srgbClr val="FFFF00"/>
                </a:highlight>
              </a:rPr>
              <a:t>failing grades, class withdrawals </a:t>
            </a:r>
            <a:r>
              <a:rPr lang="en-US" sz="1600" dirty="0"/>
              <a:t>(W) and </a:t>
            </a:r>
            <a:r>
              <a:rPr lang="en-US" sz="1600" u="sng" dirty="0">
                <a:highlight>
                  <a:srgbClr val="FFFF00"/>
                </a:highlight>
              </a:rPr>
              <a:t>withdrawals</a:t>
            </a:r>
            <a:r>
              <a:rPr lang="en-US" sz="1600" dirty="0">
                <a:highlight>
                  <a:srgbClr val="FFFF00"/>
                </a:highlight>
              </a:rPr>
              <a:t> </a:t>
            </a:r>
            <a:r>
              <a:rPr lang="en-US" sz="1600" dirty="0"/>
              <a:t>for </a:t>
            </a:r>
            <a:r>
              <a:rPr lang="en-US" sz="1600" u="sng" dirty="0">
                <a:highlight>
                  <a:srgbClr val="FFFF00"/>
                </a:highlight>
              </a:rPr>
              <a:t>extenuating</a:t>
            </a:r>
            <a:r>
              <a:rPr lang="en-US" sz="1600" u="sng" dirty="0"/>
              <a:t> </a:t>
            </a:r>
            <a:r>
              <a:rPr lang="en-US" sz="1600" u="sng" dirty="0">
                <a:highlight>
                  <a:srgbClr val="FFFF00"/>
                </a:highlight>
              </a:rPr>
              <a:t>circumstances </a:t>
            </a:r>
            <a:r>
              <a:rPr lang="en-US" sz="1600" dirty="0"/>
              <a:t>(WE). These are evidenced in this table by WE's, F's and WF's.</a:t>
            </a:r>
          </a:p>
          <a:p>
            <a:endParaRPr lang="en-US" sz="1600" dirty="0"/>
          </a:p>
          <a:p>
            <a:r>
              <a:rPr lang="en-US" sz="1600" dirty="0"/>
              <a:t>This was occurring at a time when the COVID-19 pandemic was peaking in the southeast and students frequently reported working extra hours and shifts, missing course deadlines, and were </a:t>
            </a:r>
            <a:r>
              <a:rPr lang="en-US" sz="1600" u="sng" dirty="0" err="1"/>
              <a:t>uncharacteristicly</a:t>
            </a:r>
            <a:r>
              <a:rPr lang="en-US" sz="1600" dirty="0"/>
              <a:t> either “</a:t>
            </a:r>
            <a:r>
              <a:rPr lang="en-US" sz="1600" u="sng" dirty="0"/>
              <a:t>inattentive</a:t>
            </a:r>
            <a:r>
              <a:rPr lang="en-US" sz="1600" dirty="0"/>
              <a:t>” to their assignments or simply </a:t>
            </a:r>
            <a:r>
              <a:rPr lang="en-US" sz="1600" u="sng" dirty="0"/>
              <a:t>stopped responding </a:t>
            </a:r>
            <a:r>
              <a:rPr lang="en-US" sz="1600" dirty="0"/>
              <a:t>to course activities and faculty inquiries entirely. Faculty, as a collective, became concerned and decided that immediate action was needed. Many of the RN students notified faculty of mandatory overtime requirements and time constraints for caring for family members who were ill. Others reported supervising children in a homeschool situation. Several of the students became infected with the virus themselves, while others were frightened, they would expose their families (Shigemura et al., 2020). Additionally, the RN students voiced concern that they must complete their BSN degree by a contracted time set by their employers or state law. Yet these nurses persevered. </a:t>
            </a:r>
            <a:r>
              <a:rPr lang="en-US" sz="1600" dirty="0">
                <a:highlight>
                  <a:srgbClr val="FFFF00"/>
                </a:highlight>
              </a:rPr>
              <a:t>Faculty struggled in how to support these students</a:t>
            </a:r>
            <a:r>
              <a:rPr lang="en-US" sz="1600" dirty="0"/>
              <a:t>, who are frontline heroes, in the educational online setting. </a:t>
            </a:r>
          </a:p>
          <a:p>
            <a:endParaRPr lang="en-US" sz="1600" dirty="0"/>
          </a:p>
          <a:p>
            <a:r>
              <a:rPr lang="en-US" sz="1600" dirty="0"/>
              <a:t>(particularly evident were: the F's/WF's  in Summer 2 of 2020 and Fall 1 and 2 of 2020, and then the WEs in spring 1 and 2 of 2021, and Fs and </a:t>
            </a:r>
            <a:r>
              <a:rPr lang="en-US" sz="1600" dirty="0" err="1"/>
              <a:t>Ws</a:t>
            </a:r>
            <a:r>
              <a:rPr lang="en-US" sz="1600" dirty="0"/>
              <a:t> in Fall 1&amp;2 of 2020).</a:t>
            </a: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3</a:t>
            </a:fld>
            <a:endParaRPr lang="en-US"/>
          </a:p>
        </p:txBody>
      </p:sp>
    </p:spTree>
    <p:extLst>
      <p:ext uri="{BB962C8B-B14F-4D97-AF65-F5344CB8AC3E}">
        <p14:creationId xmlns:p14="http://schemas.microsoft.com/office/powerpoint/2010/main" val="308550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179" y="4305459"/>
            <a:ext cx="6825738" cy="4868510"/>
          </a:xfrm>
        </p:spPr>
        <p:txBody>
          <a:bodyPr/>
          <a:lstStyle/>
          <a:p>
            <a:r>
              <a:rPr lang="en-US" dirty="0"/>
              <a:t>When queried as to the </a:t>
            </a:r>
            <a:r>
              <a:rPr lang="en-US" dirty="0">
                <a:highlight>
                  <a:srgbClr val="FFFF00"/>
                </a:highlight>
              </a:rPr>
              <a:t>“</a:t>
            </a:r>
            <a:r>
              <a:rPr lang="en-US" u="sng" dirty="0">
                <a:highlight>
                  <a:srgbClr val="FFFF00"/>
                </a:highlight>
              </a:rPr>
              <a:t>biggest challenge or struggle</a:t>
            </a:r>
            <a:r>
              <a:rPr lang="en-US" dirty="0">
                <a:highlight>
                  <a:srgbClr val="FFFF00"/>
                </a:highlight>
              </a:rPr>
              <a:t>” </a:t>
            </a:r>
            <a:r>
              <a:rPr lang="en-US" dirty="0"/>
              <a:t>during the Covid pandemic </a:t>
            </a:r>
            <a:r>
              <a:rPr lang="en-US" b="1" u="sng" dirty="0">
                <a:highlight>
                  <a:srgbClr val="FFFF00"/>
                </a:highlight>
              </a:rPr>
              <a:t>302</a:t>
            </a:r>
            <a:r>
              <a:rPr lang="en-US" b="0" u="none" dirty="0">
                <a:highlight>
                  <a:srgbClr val="FFFF00"/>
                </a:highlight>
              </a:rPr>
              <a:t> RN-BSN students voluntarily participated </a:t>
            </a:r>
            <a:r>
              <a:rPr lang="en-US" b="0" u="none" dirty="0"/>
              <a:t>in the distributed Qualtrics study. Since they were encouraged to select ALL of the stressors that  applied to them, </a:t>
            </a:r>
            <a:r>
              <a:rPr lang="en-US" b="1" u="sng" dirty="0">
                <a:highlight>
                  <a:srgbClr val="FFFF00"/>
                </a:highlight>
              </a:rPr>
              <a:t>1105 </a:t>
            </a:r>
            <a:r>
              <a:rPr lang="en-US" b="0" u="none" dirty="0">
                <a:highlight>
                  <a:srgbClr val="FFFF00"/>
                </a:highlight>
              </a:rPr>
              <a:t>responses </a:t>
            </a:r>
            <a:r>
              <a:rPr lang="en-US" b="0" u="none" dirty="0"/>
              <a:t>were received and many  explanations and elaborations were provided by participants.</a:t>
            </a:r>
            <a:endParaRPr lang="en-US" dirty="0"/>
          </a:p>
          <a:p>
            <a:r>
              <a:rPr lang="en-US" dirty="0"/>
              <a:t>The </a:t>
            </a:r>
            <a:r>
              <a:rPr lang="en-US" b="1" u="sng" dirty="0">
                <a:highlight>
                  <a:srgbClr val="FFFF00"/>
                </a:highlight>
              </a:rPr>
              <a:t>4 most common stressors</a:t>
            </a:r>
            <a:r>
              <a:rPr lang="en-US" b="0" u="none" dirty="0">
                <a:highlight>
                  <a:srgbClr val="FFFF00"/>
                </a:highlight>
              </a:rPr>
              <a:t> </a:t>
            </a:r>
            <a:r>
              <a:rPr lang="en-US" b="0" u="none" dirty="0"/>
              <a:t>were:</a:t>
            </a:r>
          </a:p>
          <a:p>
            <a:pPr marL="175308" indent="-175308">
              <a:buFont typeface="Arial" panose="020B0604020202020204" pitchFamily="34" charset="0"/>
              <a:buChar char="•"/>
            </a:pPr>
            <a:r>
              <a:rPr lang="en-US" b="0" u="sng" dirty="0">
                <a:highlight>
                  <a:srgbClr val="FFFF00"/>
                </a:highlight>
              </a:rPr>
              <a:t>Work Responsibilities</a:t>
            </a:r>
            <a:r>
              <a:rPr lang="en-US" b="0" u="none" dirty="0">
                <a:highlight>
                  <a:srgbClr val="FFFF00"/>
                </a:highlight>
              </a:rPr>
              <a:t> </a:t>
            </a:r>
            <a:r>
              <a:rPr lang="en-US" b="0" u="none" dirty="0"/>
              <a:t>– receiving </a:t>
            </a:r>
            <a:r>
              <a:rPr lang="en-US" b="0" u="sng" dirty="0">
                <a:highlight>
                  <a:srgbClr val="FFFF00"/>
                </a:highlight>
              </a:rPr>
              <a:t>208</a:t>
            </a:r>
            <a:r>
              <a:rPr lang="en-US" b="0" u="none" dirty="0">
                <a:highlight>
                  <a:srgbClr val="FFFF00"/>
                </a:highlight>
              </a:rPr>
              <a:t> out of </a:t>
            </a:r>
            <a:r>
              <a:rPr lang="en-US" b="0" u="sng" dirty="0">
                <a:highlight>
                  <a:srgbClr val="FFFF00"/>
                </a:highlight>
              </a:rPr>
              <a:t>1105 </a:t>
            </a:r>
            <a:r>
              <a:rPr lang="en-US" b="0" u="none" dirty="0"/>
              <a:t>total responses. Students described “working more than 60 hours a week” “mandatory overtime” “having to work to cover co-workers Covid illnesses” “ working in high stress environments such as ICU” and “having to go in early, work through lunch and staying late.” Others talked about “having so many staff out with COVID reasons that they are working overtime every week, sometimes 5 – 6 fourteen hour shifts a week.”. Simply put “just can’t keep up.”</a:t>
            </a:r>
          </a:p>
          <a:p>
            <a:pPr marL="175308" indent="-175308">
              <a:buFont typeface="Arial" panose="020B0604020202020204" pitchFamily="34" charset="0"/>
              <a:buChar char="•"/>
            </a:pPr>
            <a:r>
              <a:rPr lang="en-US" b="1" u="sng" dirty="0">
                <a:highlight>
                  <a:srgbClr val="FFFF00"/>
                </a:highlight>
              </a:rPr>
              <a:t>Having to take care of people who depend on me while I am in school</a:t>
            </a:r>
            <a:r>
              <a:rPr lang="en-US" dirty="0">
                <a:highlight>
                  <a:srgbClr val="FFFF00"/>
                </a:highlight>
              </a:rPr>
              <a:t> </a:t>
            </a:r>
            <a:r>
              <a:rPr lang="en-US" dirty="0"/>
              <a:t>– receiving </a:t>
            </a:r>
            <a:r>
              <a:rPr lang="en-US" u="sng" dirty="0">
                <a:highlight>
                  <a:srgbClr val="FFFF00"/>
                </a:highlight>
              </a:rPr>
              <a:t>183</a:t>
            </a:r>
            <a:r>
              <a:rPr lang="en-US" dirty="0">
                <a:highlight>
                  <a:srgbClr val="FFFF00"/>
                </a:highlight>
              </a:rPr>
              <a:t> out of </a:t>
            </a:r>
            <a:r>
              <a:rPr lang="en-US" u="sng" dirty="0">
                <a:highlight>
                  <a:srgbClr val="FFFF00"/>
                </a:highlight>
              </a:rPr>
              <a:t>1105</a:t>
            </a:r>
            <a:r>
              <a:rPr lang="en-US" dirty="0">
                <a:highlight>
                  <a:srgbClr val="FFFF00"/>
                </a:highlight>
              </a:rPr>
              <a:t>.  </a:t>
            </a:r>
            <a:r>
              <a:rPr lang="en-US" dirty="0"/>
              <a:t>“caring for aging parents.” “dealing with the loss of family members due to Covid…inability to grieve…additional financial responsibilities, stress, grief,” &amp; “3 kids at home doing online school, constant distraction.”  One student described losing a grandmother in July, an uncle n December another grandmother in Feb. They all got Covid. Can’t be with family, no wake, go to funerals. There is no closure.”  </a:t>
            </a:r>
          </a:p>
          <a:p>
            <a:pPr marL="175308" indent="-175308">
              <a:buFont typeface="Arial" panose="020B0604020202020204" pitchFamily="34" charset="0"/>
              <a:buChar char="•"/>
            </a:pPr>
            <a:r>
              <a:rPr lang="en-US" b="1" u="sng" dirty="0">
                <a:highlight>
                  <a:srgbClr val="FFFF00"/>
                </a:highlight>
              </a:rPr>
              <a:t>Keeping up academically</a:t>
            </a:r>
            <a:r>
              <a:rPr lang="en-US" dirty="0">
                <a:highlight>
                  <a:srgbClr val="FFFF00"/>
                </a:highlight>
              </a:rPr>
              <a:t> </a:t>
            </a:r>
            <a:r>
              <a:rPr lang="en-US" dirty="0"/>
              <a:t>– receiving </a:t>
            </a:r>
            <a:r>
              <a:rPr lang="en-US" u="sng" dirty="0">
                <a:highlight>
                  <a:srgbClr val="FFFF00"/>
                </a:highlight>
              </a:rPr>
              <a:t>143</a:t>
            </a:r>
            <a:r>
              <a:rPr lang="en-US" dirty="0">
                <a:highlight>
                  <a:srgbClr val="FFFF00"/>
                </a:highlight>
              </a:rPr>
              <a:t> of </a:t>
            </a:r>
            <a:r>
              <a:rPr lang="en-US" u="sng" dirty="0">
                <a:highlight>
                  <a:srgbClr val="FFFF00"/>
                </a:highlight>
              </a:rPr>
              <a:t>1105</a:t>
            </a:r>
            <a:r>
              <a:rPr lang="en-US" dirty="0"/>
              <a:t>. Extreme fatigue (both physical &amp; mental) and lack of time were prominent reasons for academic concerns. Students stated “I used to do schoolwork while they were at school, I can’t now, I can’t sleep before I go to work, It’s a huge distraction, I’m exhausted, I have no time.” “I’m very stressed with the mandatory overtime at work &amp; trying to get schoolwork in on time. I’m so fatigued when I get home, I fall asleep trying to complete it, or to do the reading required.”  Students feel as if they are “getting the work done just to get it done, and not benefiting from it.” “Stresses of the pandemic, working OT and family…make school harder.”</a:t>
            </a:r>
          </a:p>
          <a:p>
            <a:pPr marL="175308" indent="-175308">
              <a:buFont typeface="Arial" panose="020B0604020202020204" pitchFamily="34" charset="0"/>
              <a:buChar char="•"/>
            </a:pPr>
            <a:r>
              <a:rPr lang="en-US" b="1" u="sng" dirty="0" err="1">
                <a:highlight>
                  <a:srgbClr val="FFFF00"/>
                </a:highlight>
              </a:rPr>
              <a:t>Sress</a:t>
            </a:r>
            <a:r>
              <a:rPr lang="en-US" b="1" u="sng" dirty="0">
                <a:highlight>
                  <a:srgbClr val="FFFF00"/>
                </a:highlight>
              </a:rPr>
              <a:t> d/t </a:t>
            </a:r>
            <a:r>
              <a:rPr lang="en-US" b="1" u="sng" dirty="0" err="1">
                <a:highlight>
                  <a:srgbClr val="FFFF00"/>
                </a:highlight>
              </a:rPr>
              <a:t>anxidety</a:t>
            </a:r>
            <a:r>
              <a:rPr lang="en-US" b="1" u="sng" dirty="0">
                <a:highlight>
                  <a:srgbClr val="FFFF00"/>
                </a:highlight>
              </a:rPr>
              <a:t>/</a:t>
            </a:r>
            <a:r>
              <a:rPr lang="en-US" b="1" u="sng" dirty="0" err="1">
                <a:highlight>
                  <a:srgbClr val="FFFF00"/>
                </a:highlight>
              </a:rPr>
              <a:t>lonliness</a:t>
            </a:r>
            <a:r>
              <a:rPr lang="en-US" b="1" u="sng" dirty="0">
                <a:highlight>
                  <a:srgbClr val="FFFF00"/>
                </a:highlight>
              </a:rPr>
              <a:t> or other mental stress</a:t>
            </a:r>
            <a:r>
              <a:rPr lang="en-US" dirty="0">
                <a:highlight>
                  <a:srgbClr val="FFFF00"/>
                </a:highlight>
              </a:rPr>
              <a:t> </a:t>
            </a:r>
            <a:r>
              <a:rPr lang="en-US" dirty="0"/>
              <a:t>– </a:t>
            </a:r>
            <a:r>
              <a:rPr lang="en-US" u="sng" dirty="0">
                <a:highlight>
                  <a:srgbClr val="FFFF00"/>
                </a:highlight>
              </a:rPr>
              <a:t>123 of 1105</a:t>
            </a:r>
            <a:r>
              <a:rPr lang="en-US" u="sng" dirty="0"/>
              <a:t>.</a:t>
            </a:r>
            <a:r>
              <a:rPr lang="en-US" dirty="0"/>
              <a:t>  a reiteration of previous claims of overwhelming life events, unresolved grief, managing home issues and work demands that the isolation forced on them due to the pandemic.  “childcare is harder because people are sick or wary.”</a:t>
            </a:r>
            <a:endParaRPr lang="en-US" b="1" u="sng" dirty="0"/>
          </a:p>
        </p:txBody>
      </p:sp>
      <p:sp>
        <p:nvSpPr>
          <p:cNvPr id="4" name="Slide Number Placeholder 3"/>
          <p:cNvSpPr>
            <a:spLocks noGrp="1"/>
          </p:cNvSpPr>
          <p:nvPr>
            <p:ph type="sldNum" sz="quarter" idx="5"/>
          </p:nvPr>
        </p:nvSpPr>
        <p:spPr/>
        <p:txBody>
          <a:bodyPr/>
          <a:lstStyle/>
          <a:p>
            <a:fld id="{905E68CB-6084-6048-9B6F-D6DB301A3702}" type="slidenum">
              <a:rPr lang="en-US" smtClean="0"/>
              <a:t>4</a:t>
            </a:fld>
            <a:endParaRPr lang="en-US"/>
          </a:p>
        </p:txBody>
      </p:sp>
    </p:spTree>
    <p:extLst>
      <p:ext uri="{BB962C8B-B14F-4D97-AF65-F5344CB8AC3E}">
        <p14:creationId xmlns:p14="http://schemas.microsoft.com/office/powerpoint/2010/main" val="8903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2357" y="4480004"/>
            <a:ext cx="6628550" cy="4648919"/>
          </a:xfrm>
        </p:spPr>
        <p:txBody>
          <a:bodyPr/>
          <a:lstStyle/>
          <a:p>
            <a:r>
              <a:rPr lang="en-US" dirty="0"/>
              <a:t>In our survey </a:t>
            </a:r>
            <a:r>
              <a:rPr lang="en-US" dirty="0">
                <a:highlight>
                  <a:srgbClr val="FFFF00"/>
                </a:highlight>
              </a:rPr>
              <a:t>faculty proposed 3 </a:t>
            </a:r>
            <a:r>
              <a:rPr lang="en-US" u="sng" dirty="0">
                <a:highlight>
                  <a:srgbClr val="FFFF00"/>
                </a:highlight>
              </a:rPr>
              <a:t>potential stress reduction interventions </a:t>
            </a:r>
            <a:r>
              <a:rPr lang="en-US" dirty="0"/>
              <a:t>to students and requested participants to suggest others for consideration. Of the </a:t>
            </a:r>
            <a:r>
              <a:rPr lang="en-US" b="1" u="sng" dirty="0">
                <a:highlight>
                  <a:srgbClr val="FFFF00"/>
                </a:highlight>
              </a:rPr>
              <a:t>302 </a:t>
            </a:r>
            <a:r>
              <a:rPr lang="en-US" dirty="0">
                <a:highlight>
                  <a:srgbClr val="FFFF00"/>
                </a:highlight>
              </a:rPr>
              <a:t> students </a:t>
            </a:r>
            <a:r>
              <a:rPr lang="en-US" dirty="0"/>
              <a:t>who voluntarily participated in the Qualtrics survey, </a:t>
            </a:r>
            <a:r>
              <a:rPr lang="en-US" b="1" u="sng" dirty="0">
                <a:highlight>
                  <a:srgbClr val="FFFF00"/>
                </a:highlight>
              </a:rPr>
              <a:t>505</a:t>
            </a:r>
            <a:r>
              <a:rPr lang="en-US" dirty="0">
                <a:highlight>
                  <a:srgbClr val="FFFF00"/>
                </a:highlight>
              </a:rPr>
              <a:t> responses </a:t>
            </a:r>
            <a:r>
              <a:rPr lang="en-US" dirty="0"/>
              <a:t>were received, since once again students were encouraged to select all that apply.</a:t>
            </a:r>
          </a:p>
          <a:p>
            <a:endParaRPr lang="en-US" dirty="0"/>
          </a:p>
          <a:p>
            <a:pPr marL="175308" indent="-175308">
              <a:buFont typeface="Arial" panose="020B0604020202020204" pitchFamily="34" charset="0"/>
              <a:buChar char="•"/>
            </a:pPr>
            <a:r>
              <a:rPr lang="en-US" b="1" u="sng" dirty="0">
                <a:highlight>
                  <a:srgbClr val="FFFF00"/>
                </a:highlight>
              </a:rPr>
              <a:t>Not having both discussion board &amp; major assignment assigned</a:t>
            </a:r>
            <a:r>
              <a:rPr lang="en-US" b="1" u="sng" dirty="0"/>
              <a:t> </a:t>
            </a:r>
            <a:r>
              <a:rPr lang="en-US" dirty="0"/>
              <a:t>-  </a:t>
            </a:r>
            <a:r>
              <a:rPr lang="en-US" dirty="0">
                <a:highlight>
                  <a:srgbClr val="FFFF00"/>
                </a:highlight>
              </a:rPr>
              <a:t>245 out of 505 responses</a:t>
            </a:r>
            <a:r>
              <a:rPr lang="en-US" dirty="0"/>
              <a:t>. (describe how classes are formatted). Students agreed that “having major assignments &amp; discussion boards in one week is too much at times.” Consensus appears to be “1 discussion board peer response instead of two” and “two is a lot to handle when you have multiple classes each with a DB, quiz, and additional assignment.” DBs are considered very time consuming because they require APA format and citations &amp; references. It was felt that “reducing the number of response posts to DBs to 1 or none on weeks that are more assignment heavy” would be most helpful in  reducing student stress.</a:t>
            </a:r>
          </a:p>
          <a:p>
            <a:pPr marL="175308" indent="-175308">
              <a:buFont typeface="Arial" panose="020B0604020202020204" pitchFamily="34" charset="0"/>
              <a:buChar char="•"/>
            </a:pPr>
            <a:r>
              <a:rPr lang="en-US" b="1" u="sng" dirty="0">
                <a:highlight>
                  <a:srgbClr val="FFFF00"/>
                </a:highlight>
              </a:rPr>
              <a:t>A one-time “stuff happens pass” </a:t>
            </a:r>
            <a:r>
              <a:rPr lang="en-US" dirty="0">
                <a:highlight>
                  <a:srgbClr val="FFFF00"/>
                </a:highlight>
              </a:rPr>
              <a:t> </a:t>
            </a:r>
            <a:r>
              <a:rPr lang="en-US" dirty="0"/>
              <a:t>- was another extremely popular option with students. This drew </a:t>
            </a:r>
            <a:r>
              <a:rPr lang="en-US" b="1" u="sng" dirty="0">
                <a:highlight>
                  <a:srgbClr val="FFFF00"/>
                </a:highlight>
              </a:rPr>
              <a:t>175</a:t>
            </a:r>
            <a:r>
              <a:rPr lang="en-US" dirty="0">
                <a:highlight>
                  <a:srgbClr val="FFFF00"/>
                </a:highlight>
              </a:rPr>
              <a:t> of </a:t>
            </a:r>
            <a:r>
              <a:rPr lang="en-US" b="1" u="sng" dirty="0">
                <a:highlight>
                  <a:srgbClr val="FFFF00"/>
                </a:highlight>
              </a:rPr>
              <a:t>505</a:t>
            </a:r>
            <a:r>
              <a:rPr lang="en-US" dirty="0">
                <a:highlight>
                  <a:srgbClr val="FFFF00"/>
                </a:highlight>
              </a:rPr>
              <a:t> </a:t>
            </a:r>
            <a:r>
              <a:rPr lang="en-US" dirty="0"/>
              <a:t>responses. Students voiced frequently having to “skip sleep” so they could “work on a project or complete an assignment.” “A stuff happens pass would be great for the times when it is difficult to manage work, school and home life.” Students considered it a “grace period” on assignments.</a:t>
            </a:r>
            <a:endParaRPr lang="en-US" b="1" u="sng" dirty="0"/>
          </a:p>
          <a:p>
            <a:pPr marL="175308" indent="-175308">
              <a:buFont typeface="Arial" panose="020B0604020202020204" pitchFamily="34" charset="0"/>
              <a:buChar char="•"/>
            </a:pPr>
            <a:r>
              <a:rPr lang="en-US" b="1" u="sng" dirty="0">
                <a:highlight>
                  <a:srgbClr val="FFFF00"/>
                </a:highlight>
              </a:rPr>
              <a:t>Using video submission for a discussion board assignment instead of writing</a:t>
            </a:r>
            <a:r>
              <a:rPr lang="en-US" dirty="0">
                <a:highlight>
                  <a:srgbClr val="FFFF00"/>
                </a:highlight>
              </a:rPr>
              <a:t> </a:t>
            </a:r>
            <a:r>
              <a:rPr lang="en-US" dirty="0"/>
              <a:t>– this was the least favorite of the suggestions offered by faculty, receiving a mere </a:t>
            </a:r>
            <a:r>
              <a:rPr lang="en-US" b="1" u="sng" dirty="0">
                <a:highlight>
                  <a:srgbClr val="FFFF00"/>
                </a:highlight>
              </a:rPr>
              <a:t>15</a:t>
            </a:r>
            <a:r>
              <a:rPr lang="en-US" dirty="0">
                <a:highlight>
                  <a:srgbClr val="FFFF00"/>
                </a:highlight>
              </a:rPr>
              <a:t> of the total </a:t>
            </a:r>
            <a:r>
              <a:rPr lang="en-US" b="1" u="sng" dirty="0">
                <a:highlight>
                  <a:srgbClr val="FFFF00"/>
                </a:highlight>
              </a:rPr>
              <a:t>505</a:t>
            </a:r>
            <a:r>
              <a:rPr lang="en-US" b="1" u="sng" dirty="0"/>
              <a:t>.</a:t>
            </a:r>
            <a:r>
              <a:rPr lang="en-US" dirty="0"/>
              <a:t>  Students voiced “being uncomfortable with the format and platform itself.” One said, “I spend 48 hours a week at work having to put on my happy face and making my voice encouraging and enthusiastic. Writing assignments allow me to just write and express myself without having the excess stress of being presentable and using mediums that I’m uncomfortable with.” The majority of students felt that “video submissions would be MORE work!”</a:t>
            </a:r>
            <a:endParaRPr lang="en-US" b="1" u="sng" dirty="0"/>
          </a:p>
        </p:txBody>
      </p:sp>
      <p:sp>
        <p:nvSpPr>
          <p:cNvPr id="4" name="Slide Number Placeholder 3"/>
          <p:cNvSpPr>
            <a:spLocks noGrp="1"/>
          </p:cNvSpPr>
          <p:nvPr>
            <p:ph type="sldNum" sz="quarter" idx="5"/>
          </p:nvPr>
        </p:nvSpPr>
        <p:spPr/>
        <p:txBody>
          <a:bodyPr/>
          <a:lstStyle/>
          <a:p>
            <a:fld id="{905E68CB-6084-6048-9B6F-D6DB301A3702}" type="slidenum">
              <a:rPr lang="en-US" smtClean="0"/>
              <a:t>5</a:t>
            </a:fld>
            <a:endParaRPr lang="en-US"/>
          </a:p>
        </p:txBody>
      </p:sp>
    </p:spTree>
    <p:extLst>
      <p:ext uri="{BB962C8B-B14F-4D97-AF65-F5344CB8AC3E}">
        <p14:creationId xmlns:p14="http://schemas.microsoft.com/office/powerpoint/2010/main" val="191169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while reviewing some of the </a:t>
            </a:r>
            <a:r>
              <a:rPr lang="en-US" u="sng" dirty="0"/>
              <a:t>student suggestions for academic stress release</a:t>
            </a:r>
            <a:r>
              <a:rPr lang="en-US" dirty="0"/>
              <a:t> during the pandemic, some of their proposals can be considered feasible while others are not really feasible at all.</a:t>
            </a:r>
          </a:p>
          <a:p>
            <a:endParaRPr lang="en-US" dirty="0"/>
          </a:p>
          <a:p>
            <a:r>
              <a:rPr lang="en-US" dirty="0"/>
              <a:t>As an educator, it would be very difficult to have a class of 25 or 30 students, with several assignments during a semester, and then have flexible (or better yet) no due dates. Just have your students do their work at their own pace as long as they complete it before the class ends…  that would be interesting wouldn’t it? </a:t>
            </a:r>
          </a:p>
          <a:p>
            <a:endParaRPr lang="en-US" dirty="0"/>
          </a:p>
          <a:p>
            <a:r>
              <a:rPr lang="en-US" dirty="0"/>
              <a:t>Imagine trying to grade all of those assignments, handed in on the last day of class, before grades are due????</a:t>
            </a:r>
          </a:p>
        </p:txBody>
      </p:sp>
      <p:sp>
        <p:nvSpPr>
          <p:cNvPr id="4" name="Slide Number Placeholder 3"/>
          <p:cNvSpPr>
            <a:spLocks noGrp="1"/>
          </p:cNvSpPr>
          <p:nvPr>
            <p:ph type="sldNum" sz="quarter" idx="5"/>
          </p:nvPr>
        </p:nvSpPr>
        <p:spPr/>
        <p:txBody>
          <a:bodyPr/>
          <a:lstStyle/>
          <a:p>
            <a:fld id="{905E68CB-6084-6048-9B6F-D6DB301A3702}" type="slidenum">
              <a:rPr lang="en-US" smtClean="0"/>
              <a:t>6</a:t>
            </a:fld>
            <a:endParaRPr lang="en-US"/>
          </a:p>
        </p:txBody>
      </p:sp>
    </p:spTree>
    <p:extLst>
      <p:ext uri="{BB962C8B-B14F-4D97-AF65-F5344CB8AC3E}">
        <p14:creationId xmlns:p14="http://schemas.microsoft.com/office/powerpoint/2010/main" val="329262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4774" y="4480003"/>
            <a:ext cx="6490741" cy="4544075"/>
          </a:xfrm>
        </p:spPr>
        <p:txBody>
          <a:bodyPr/>
          <a:lstStyle/>
          <a:p>
            <a:r>
              <a:rPr lang="en-US" dirty="0"/>
              <a:t>What we did do, was this:</a:t>
            </a:r>
          </a:p>
          <a:p>
            <a:endParaRPr lang="en-US" dirty="0"/>
          </a:p>
          <a:p>
            <a:r>
              <a:rPr lang="en-US" sz="1600" dirty="0"/>
              <a:t>Faculty met, and a </a:t>
            </a:r>
            <a:r>
              <a:rPr lang="en-US" sz="1600" dirty="0">
                <a:highlight>
                  <a:srgbClr val="FFFF00"/>
                </a:highlight>
              </a:rPr>
              <a:t>thorough analysis of participant responses to the </a:t>
            </a:r>
            <a:r>
              <a:rPr lang="en-US" sz="1600" u="sng" dirty="0">
                <a:highlight>
                  <a:srgbClr val="FFFF00"/>
                </a:highlight>
              </a:rPr>
              <a:t>Qualtrics Student Stress Survey</a:t>
            </a:r>
            <a:r>
              <a:rPr lang="en-US" sz="1600" dirty="0">
                <a:highlight>
                  <a:srgbClr val="FFFF00"/>
                </a:highlight>
              </a:rPr>
              <a:t> </a:t>
            </a:r>
            <a:r>
              <a:rPr lang="en-US" sz="1600" dirty="0"/>
              <a:t>was done with the </a:t>
            </a:r>
            <a:r>
              <a:rPr lang="en-US" sz="1600" dirty="0">
                <a:highlight>
                  <a:srgbClr val="FFFF00"/>
                </a:highlight>
              </a:rPr>
              <a:t>goal of determining which compassionate strategies and interventions would be employed</a:t>
            </a:r>
            <a:r>
              <a:rPr lang="en-US" sz="1600" dirty="0"/>
              <a:t> in </a:t>
            </a:r>
            <a:r>
              <a:rPr lang="en-US" sz="1600" u="sng" dirty="0"/>
              <a:t>each</a:t>
            </a:r>
            <a:r>
              <a:rPr lang="en-US" sz="1600" dirty="0"/>
              <a:t> of the nursing core classes to aide in the reduction student stress.</a:t>
            </a:r>
          </a:p>
          <a:p>
            <a:endParaRPr lang="en-US" sz="1600" dirty="0"/>
          </a:p>
          <a:p>
            <a:r>
              <a:rPr lang="en-US" sz="1600" dirty="0"/>
              <a:t>It was decided that </a:t>
            </a:r>
            <a:r>
              <a:rPr lang="en-US" sz="1600" u="sng" dirty="0">
                <a:highlight>
                  <a:srgbClr val="FFFF00"/>
                </a:highlight>
              </a:rPr>
              <a:t>each nursing core class would employ one or more compassionate strategies and interventions to help decrease the academic stress</a:t>
            </a:r>
            <a:r>
              <a:rPr lang="en-US" sz="1600" u="sng" dirty="0"/>
              <a:t> </a:t>
            </a:r>
            <a:r>
              <a:rPr lang="en-US" sz="1600" dirty="0"/>
              <a:t>suffered by our RN-BSN students. </a:t>
            </a:r>
            <a:r>
              <a:rPr lang="en-US" sz="1600" dirty="0">
                <a:highlight>
                  <a:srgbClr val="FFFF00"/>
                </a:highlight>
              </a:rPr>
              <a:t>Interventions </a:t>
            </a:r>
            <a:r>
              <a:rPr lang="en-US" sz="1600" u="sng" dirty="0">
                <a:highlight>
                  <a:srgbClr val="FFFF00"/>
                </a:highlight>
              </a:rPr>
              <a:t>began immediately </a:t>
            </a:r>
            <a:r>
              <a:rPr lang="en-US" sz="1600" dirty="0"/>
              <a:t>in our Spring 2 session.</a:t>
            </a:r>
          </a:p>
          <a:p>
            <a:endParaRPr lang="en-US" sz="1600" dirty="0"/>
          </a:p>
          <a:p>
            <a:r>
              <a:rPr lang="en-US" sz="1600" dirty="0">
                <a:highlight>
                  <a:srgbClr val="FFFF00"/>
                </a:highlight>
              </a:rPr>
              <a:t>After </a:t>
            </a:r>
            <a:r>
              <a:rPr lang="en-US" sz="1600" u="sng" dirty="0">
                <a:highlight>
                  <a:srgbClr val="FFFF00"/>
                </a:highlight>
              </a:rPr>
              <a:t>16 weeks </a:t>
            </a:r>
            <a:r>
              <a:rPr lang="en-US" sz="1600" dirty="0"/>
              <a:t>(completion of 2 7-week sessions, and 2 weeks into the 3</a:t>
            </a:r>
            <a:r>
              <a:rPr lang="en-US" sz="1600" baseline="30000" dirty="0"/>
              <a:t>rd</a:t>
            </a:r>
            <a:r>
              <a:rPr lang="en-US" sz="1600" dirty="0"/>
              <a:t> session, a </a:t>
            </a:r>
            <a:r>
              <a:rPr lang="en-US" sz="1600" b="1" u="sng" dirty="0">
                <a:highlight>
                  <a:srgbClr val="FFFF00"/>
                </a:highlight>
              </a:rPr>
              <a:t>Qualtrics RN-BSN Stress Follow-up survey </a:t>
            </a:r>
            <a:r>
              <a:rPr lang="en-US" sz="1600" dirty="0"/>
              <a:t>was given to our RN-BSN students</a:t>
            </a:r>
            <a:r>
              <a:rPr lang="en-US" sz="1600" b="1" u="sng" dirty="0">
                <a:highlight>
                  <a:srgbClr val="FFFF00"/>
                </a:highlight>
              </a:rPr>
              <a:t>.  276 </a:t>
            </a:r>
            <a:r>
              <a:rPr lang="en-US" sz="1600" dirty="0">
                <a:highlight>
                  <a:srgbClr val="FFFF00"/>
                </a:highlight>
              </a:rPr>
              <a:t>students </a:t>
            </a:r>
            <a:r>
              <a:rPr lang="en-US" sz="1600" dirty="0"/>
              <a:t>voluntarily decided to participate in this study, and now </a:t>
            </a:r>
            <a:r>
              <a:rPr lang="en-US" sz="1600" dirty="0">
                <a:highlight>
                  <a:srgbClr val="FFFF00"/>
                </a:highlight>
              </a:rPr>
              <a:t>Jane Anderson will take over and share our results with you. She will discuss </a:t>
            </a:r>
            <a:r>
              <a:rPr lang="en-US" sz="1600" b="1" i="1" dirty="0">
                <a:highlight>
                  <a:srgbClr val="FFFF00"/>
                </a:highlight>
              </a:rPr>
              <a:t>Evaluating interventions and implications for future practice</a:t>
            </a:r>
            <a:endParaRPr lang="en-US" sz="1600" dirty="0">
              <a:highlight>
                <a:srgbClr val="FFFF00"/>
              </a:highlight>
            </a:endParaRPr>
          </a:p>
        </p:txBody>
      </p:sp>
      <p:sp>
        <p:nvSpPr>
          <p:cNvPr id="4" name="Slide Number Placeholder 3"/>
          <p:cNvSpPr>
            <a:spLocks noGrp="1"/>
          </p:cNvSpPr>
          <p:nvPr>
            <p:ph type="sldNum" sz="quarter" idx="5"/>
          </p:nvPr>
        </p:nvSpPr>
        <p:spPr/>
        <p:txBody>
          <a:bodyPr/>
          <a:lstStyle/>
          <a:p>
            <a:fld id="{905E68CB-6084-6048-9B6F-D6DB301A3702}" type="slidenum">
              <a:rPr lang="en-US" smtClean="0"/>
              <a:t>7</a:t>
            </a:fld>
            <a:endParaRPr lang="en-US"/>
          </a:p>
        </p:txBody>
      </p:sp>
    </p:spTree>
    <p:extLst>
      <p:ext uri="{BB962C8B-B14F-4D97-AF65-F5344CB8AC3E}">
        <p14:creationId xmlns:p14="http://schemas.microsoft.com/office/powerpoint/2010/main" val="369344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E68CB-6084-6048-9B6F-D6DB301A3702}" type="slidenum">
              <a:rPr lang="en-US" smtClean="0"/>
              <a:t>8</a:t>
            </a:fld>
            <a:endParaRPr lang="en-US"/>
          </a:p>
        </p:txBody>
      </p:sp>
    </p:spTree>
    <p:extLst>
      <p:ext uri="{BB962C8B-B14F-4D97-AF65-F5344CB8AC3E}">
        <p14:creationId xmlns:p14="http://schemas.microsoft.com/office/powerpoint/2010/main" val="27703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When students were presented with the </a:t>
            </a:r>
            <a:r>
              <a:rPr lang="en-US" sz="1800"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“Qualtrics RN-BSN Stress Follow-up Survey”</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the post-survey, 16 weeks after they had participated in the pre-survey,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276</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students participated in the post-survey. Again, they were instructed to select all that applied. A total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778</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responses were logged in to question # 2 asking students which of the originally identified challenges remained a stressor for them at this stage of the pandemic. In the post-survey three of their biggest concerns in the first survey remained at the top of the list.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Primarily, students continued to be struggling with </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work responsibilities</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This stressor received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177</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out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778</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responses. Although the world may have appeared to become more “comfortable” existing with COVID-19, Nurses are still challenged to meet the responsibilities presented to them in the workplace. RN-BSN students report “continued requirements to work overtime,” “staffing levels on units continues to be in demand, staffing is short,” “more coworkers are becoming ill,” they are “working more hours,” and “patients who are hospitalized are very sick.” Others voiced that: “work regulations are constantly changing, and RNs are on the front line of the changes.” “Staffing shortages are making a stressful work atmosphere, working additional hours, family responsibility continues.” “I take mandatory on-call hours 12-72 hours a week.” “It is stressful to stay focused at work and then manage my classes.” “I work in the Emergency Department and in home infusion, both areas are short staffed, and we are all overwhelmed...”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Another challenge that continues for RN-BSN students is </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taking care of people who depend on me while I am in school (i.e., Children, parents, homeschooling)</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coming in second with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142</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778</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in the list of stressors.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One student stated “I had a new baby in 2020 and have been her primary caretaker in a very tight bubble of COVID-19 protection. I worry that all my hard work has gone to waste, and I am no longer a good candidate for jobs.” Another voiced “I have 2 kids who were both virtual learning.” While one student described “Three kids at home, homeschooling, no babysitter.” Others shared, “single mom,” “Mother is 88, very stubborn, but dependent on me,” “Parents now live with us, family responsibility continues.”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The third significant stressor identified by participants was </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keeping up academically</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which elicited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115</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responses out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778</a:t>
            </a:r>
            <a:r>
              <a:rPr lang="en-US" sz="1800"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Coming in fourth, also related, is </a:t>
            </a:r>
            <a:r>
              <a:rPr lang="en-US" sz="1800" b="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participating in coursework </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which received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74</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out of </a:t>
            </a:r>
            <a:r>
              <a:rPr lang="en-US" sz="1800" b="1" i="1"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778</a:t>
            </a:r>
            <a:r>
              <a:rPr lang="en-US" sz="1800" dirty="0">
                <a:solidFill>
                  <a:srgbClr val="000000"/>
                </a:solidFill>
                <a:effectLst/>
                <a:latin typeface="MS Reference Sans Serif" panose="020B0604030504040204" pitchFamily="34" charset="0"/>
                <a:ea typeface="Times New Roman" panose="02020603050405020304" pitchFamily="18" charset="0"/>
                <a:cs typeface="Times New Roman" panose="02020603050405020304" pitchFamily="18" charset="0"/>
              </a:rPr>
              <a:t> responses. Comments to both challenges were similar and thus they are discussed together. Students frequently elaborated about group projects and having to spearhead academic efforts with other students, and how difficult it was to coordinate and collaborate schedules. They also voiced that “the timed open &amp; close date for DBs often conflicts with work schedules.” A frequent theme was the amount of work assigned to students weekly, “Sometimes there are so many assignments due in one week that I can barely get them done...Most of those weeks, I am unable to finish the long list of required readings and resources and have to skip over needed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E68CB-6084-6048-9B6F-D6DB301A3702}" type="slidenum">
              <a:rPr lang="en-US" smtClean="0"/>
              <a:t>9</a:t>
            </a:fld>
            <a:endParaRPr lang="en-US"/>
          </a:p>
        </p:txBody>
      </p:sp>
    </p:spTree>
    <p:extLst>
      <p:ext uri="{BB962C8B-B14F-4D97-AF65-F5344CB8AC3E}">
        <p14:creationId xmlns:p14="http://schemas.microsoft.com/office/powerpoint/2010/main" val="279095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46197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9205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95881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8166F1F-CE9B-4651-A6AA-CD717754106B}"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9477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23389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88342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51167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35297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66F1F-CE9B-4651-A6AA-CD717754106B}"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62753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66F1F-CE9B-4651-A6AA-CD717754106B}"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82415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66F1F-CE9B-4651-A6AA-CD717754106B}"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59778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43359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04238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F8166F1F-CE9B-4651-A6AA-CD717754106B}" type="datetimeFigureOut">
              <a:rPr lang="en-US" smtClean="0"/>
              <a:t>8/6/2021</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35678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F8166F1F-CE9B-4651-A6AA-CD717754106B}" type="datetimeFigureOut">
              <a:rPr lang="en-US" smtClean="0"/>
              <a:t>8/6/2021</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3017281815"/>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L_1PNZdHq6Q?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nursingworld.org/news/news-releases/2021/american-nurses-foundation-releases-comprehensive-survey-about-nurse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oi.org./10.1097/MD.0000000000011086" TargetMode="External"/><Relationship Id="rId5" Type="http://schemas.openxmlformats.org/officeDocument/2006/relationships/hyperlink" Target="https://doi.org/10.1097/NNE.0000000000000901" TargetMode="External"/><Relationship Id="rId4" Type="http://schemas.openxmlformats.org/officeDocument/2006/relationships/hyperlink" Target="doi:%2010.1016/j.jhin.2020.11.008.%20Epub%202020%20Nov%2016.%20PMID:%2033212126;%20PMCID:%20PMC76682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457200" y="257908"/>
            <a:ext cx="8229600" cy="4396154"/>
          </a:xfrm>
          <a:prstGeom prst="rect">
            <a:avLst/>
          </a:prstGeom>
          <a:noFill/>
        </p:spPr>
        <p:txBody>
          <a:bodyPr wrap="square" rtlCol="0"/>
          <a:lstStyle/>
          <a:p>
            <a:pPr algn="ctr"/>
            <a:r>
              <a:rPr lang="en-US" sz="5000" dirty="0">
                <a:solidFill>
                  <a:schemeClr val="bg1"/>
                </a:solidFill>
                <a:latin typeface="Helvetica Neue" pitchFamily="34" charset="0"/>
                <a:cs typeface="Helvetica Neue" pitchFamily="34" charset="0"/>
              </a:rPr>
              <a:t>Managing the Unexpected</a:t>
            </a:r>
            <a:r>
              <a:rPr lang="en-US" sz="4800" dirty="0">
                <a:solidFill>
                  <a:schemeClr val="bg1"/>
                </a:solidFill>
                <a:latin typeface="Helvetica Neue" pitchFamily="34" charset="0"/>
                <a:cs typeface="Helvetica Neue" pitchFamily="34" charset="0"/>
              </a:rPr>
              <a:t>: </a:t>
            </a:r>
            <a:r>
              <a:rPr lang="en-US" sz="4800" i="1" dirty="0">
                <a:solidFill>
                  <a:schemeClr val="bg1"/>
                </a:solidFill>
                <a:latin typeface="Helvetica Neue" pitchFamily="34" charset="0"/>
                <a:cs typeface="Helvetica Neue" pitchFamily="34" charset="0"/>
              </a:rPr>
              <a:t>Stressors and Solutions for Challenges Experienced by RN-BSN Students During an Unprecedented Global Pandemic </a:t>
            </a:r>
            <a:endParaRPr lang="en-US" sz="4800" i="1" dirty="0">
              <a:solidFill>
                <a:schemeClr val="bg1"/>
              </a:solidFill>
            </a:endParaRPr>
          </a:p>
        </p:txBody>
      </p:sp>
      <p:sp>
        <p:nvSpPr>
          <p:cNvPr id="3" name="Object 2"/>
          <p:cNvSpPr txBox="1"/>
          <p:nvPr/>
        </p:nvSpPr>
        <p:spPr>
          <a:xfrm>
            <a:off x="457200" y="4947137"/>
            <a:ext cx="8229600" cy="996463"/>
          </a:xfrm>
          <a:prstGeom prst="rect">
            <a:avLst/>
          </a:prstGeom>
          <a:noFill/>
        </p:spPr>
        <p:txBody>
          <a:bodyPr wrap="square" rtlCol="0"/>
          <a:lstStyle/>
          <a:p>
            <a:pPr algn="ctr"/>
            <a:r>
              <a:rPr lang="en-US" sz="2400" dirty="0">
                <a:solidFill>
                  <a:schemeClr val="accent1">
                    <a:lumMod val="60000"/>
                    <a:lumOff val="40000"/>
                  </a:schemeClr>
                </a:solidFill>
                <a:latin typeface="Helvetica" pitchFamily="34" charset="0"/>
                <a:cs typeface="Helvetica" pitchFamily="34" charset="0"/>
              </a:rPr>
              <a:t>Debra A. </a:t>
            </a:r>
            <a:r>
              <a:rPr lang="en-US" sz="2400" dirty="0" err="1">
                <a:solidFill>
                  <a:schemeClr val="accent1">
                    <a:lumMod val="60000"/>
                    <a:lumOff val="40000"/>
                  </a:schemeClr>
                </a:solidFill>
                <a:latin typeface="Helvetica" pitchFamily="34" charset="0"/>
                <a:cs typeface="Helvetica" pitchFamily="34" charset="0"/>
              </a:rPr>
              <a:t>Hrelic</a:t>
            </a:r>
            <a:r>
              <a:rPr lang="en-US" sz="2400" dirty="0">
                <a:solidFill>
                  <a:schemeClr val="accent1">
                    <a:lumMod val="60000"/>
                    <a:lumOff val="40000"/>
                  </a:schemeClr>
                </a:solidFill>
                <a:latin typeface="Helvetica" pitchFamily="34" charset="0"/>
                <a:cs typeface="Helvetica" pitchFamily="34" charset="0"/>
              </a:rPr>
              <a:t> PhD, RN-C</a:t>
            </a:r>
          </a:p>
          <a:p>
            <a:pPr algn="ctr"/>
            <a:r>
              <a:rPr lang="en-US" sz="2400" dirty="0">
                <a:solidFill>
                  <a:schemeClr val="accent1">
                    <a:lumMod val="60000"/>
                    <a:lumOff val="40000"/>
                  </a:schemeClr>
                </a:solidFill>
                <a:latin typeface="Helvetica" pitchFamily="34" charset="0"/>
              </a:rPr>
              <a:t>Jane G. Anderson DNP, G-CNS-BC, CNE</a:t>
            </a:r>
            <a:endParaRPr lang="en-US" sz="2400" dirty="0">
              <a:solidFill>
                <a:schemeClr val="accent1">
                  <a:lumMod val="60000"/>
                  <a:lumOff val="40000"/>
                </a:schemeClr>
              </a:solidFill>
            </a:endParaRPr>
          </a:p>
        </p:txBody>
      </p:sp>
      <p:sp>
        <p:nvSpPr>
          <p:cNvPr id="4" name="Object 3"/>
          <p:cNvSpPr txBox="1"/>
          <p:nvPr/>
        </p:nvSpPr>
        <p:spPr>
          <a:xfrm>
            <a:off x="457200" y="6095997"/>
            <a:ext cx="8229600" cy="351695"/>
          </a:xfrm>
          <a:prstGeom prst="rect">
            <a:avLst/>
          </a:prstGeom>
          <a:noFill/>
        </p:spPr>
        <p:txBody>
          <a:bodyPr wrap="square" rtlCol="0"/>
          <a:lstStyle/>
          <a:p>
            <a:pPr algn="ctr"/>
            <a:r>
              <a:rPr lang="en-US" sz="1600" b="1" dirty="0">
                <a:solidFill>
                  <a:schemeClr val="accent1">
                    <a:lumMod val="60000"/>
                    <a:lumOff val="40000"/>
                  </a:schemeClr>
                </a:solidFill>
                <a:latin typeface="Helvetica" pitchFamily="34" charset="0"/>
              </a:rPr>
              <a:t>August 6, 2021  1-2:30pm</a:t>
            </a:r>
            <a:endParaRPr lang="en-US" sz="1600" dirty="0">
              <a:solidFill>
                <a:schemeClr val="accent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16">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CEB12C47-3322-44DD-8950-06C1CA63DB31}"/>
              </a:ext>
            </a:extLst>
          </p:cNvPr>
          <p:cNvGraphicFramePr>
            <a:graphicFrameLocks/>
          </p:cNvGraphicFramePr>
          <p:nvPr>
            <p:extLst>
              <p:ext uri="{D42A27DB-BD31-4B8C-83A1-F6EECF244321}">
                <p14:modId xmlns:p14="http://schemas.microsoft.com/office/powerpoint/2010/main" val="1843952427"/>
              </p:ext>
            </p:extLst>
          </p:nvPr>
        </p:nvGraphicFramePr>
        <p:xfrm>
          <a:off x="482600" y="643467"/>
          <a:ext cx="8178799"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9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8F2A-0A1D-4F8D-8DA7-6E7AA8B0467B}"/>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9B794C87-C1F0-4D27-8D4E-B5993DCEA473}"/>
              </a:ext>
            </a:extLst>
          </p:cNvPr>
          <p:cNvSpPr>
            <a:spLocks noGrp="1"/>
          </p:cNvSpPr>
          <p:nvPr>
            <p:ph idx="1"/>
          </p:nvPr>
        </p:nvSpPr>
        <p:spPr/>
        <p:txBody>
          <a:bodyPr/>
          <a:lstStyle/>
          <a:p>
            <a:r>
              <a:rPr lang="en-US" dirty="0"/>
              <a:t>Multiple assignments in a week </a:t>
            </a:r>
          </a:p>
          <a:p>
            <a:r>
              <a:rPr lang="en-US" dirty="0"/>
              <a:t>Adapting to online format</a:t>
            </a:r>
          </a:p>
          <a:p>
            <a:r>
              <a:rPr lang="en-US" dirty="0"/>
              <a:t>Required overtime continues</a:t>
            </a:r>
          </a:p>
          <a:p>
            <a:r>
              <a:rPr lang="en-US" dirty="0"/>
              <a:t>Many late nights and early morning to get schoolwork done</a:t>
            </a:r>
          </a:p>
          <a:p>
            <a:r>
              <a:rPr lang="en-US" dirty="0"/>
              <a:t>Two jobs</a:t>
            </a:r>
          </a:p>
          <a:p>
            <a:r>
              <a:rPr lang="en-US" dirty="0"/>
              <a:t>Group projects</a:t>
            </a:r>
          </a:p>
          <a:p>
            <a:r>
              <a:rPr lang="en-US" dirty="0"/>
              <a:t>Financial struggles</a:t>
            </a:r>
          </a:p>
          <a:p>
            <a:r>
              <a:rPr lang="en-US" dirty="0"/>
              <a:t>Personal health issues</a:t>
            </a:r>
          </a:p>
          <a:p>
            <a:r>
              <a:rPr lang="en-US" dirty="0"/>
              <a:t>Discussion post due dates not aligned with work schedules</a:t>
            </a:r>
          </a:p>
        </p:txBody>
      </p:sp>
    </p:spTree>
    <p:extLst>
      <p:ext uri="{BB962C8B-B14F-4D97-AF65-F5344CB8AC3E}">
        <p14:creationId xmlns:p14="http://schemas.microsoft.com/office/powerpoint/2010/main" val="381457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EDEA66E-A928-4DAF-B110-39C5A1F9139C}"/>
              </a:ext>
            </a:extLst>
          </p:cNvPr>
          <p:cNvGraphicFramePr>
            <a:graphicFrameLocks/>
          </p:cNvGraphicFramePr>
          <p:nvPr>
            <p:extLst>
              <p:ext uri="{D42A27DB-BD31-4B8C-83A1-F6EECF244321}">
                <p14:modId xmlns:p14="http://schemas.microsoft.com/office/powerpoint/2010/main" val="2696714434"/>
              </p:ext>
            </p:extLst>
          </p:nvPr>
        </p:nvGraphicFramePr>
        <p:xfrm>
          <a:off x="310551" y="276045"/>
          <a:ext cx="8419381" cy="6193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38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E85F47D-6ADE-49EA-9B43-1A85BC1BB33D}"/>
              </a:ext>
            </a:extLst>
          </p:cNvPr>
          <p:cNvGraphicFramePr>
            <a:graphicFrameLocks/>
          </p:cNvGraphicFramePr>
          <p:nvPr>
            <p:extLst>
              <p:ext uri="{D42A27DB-BD31-4B8C-83A1-F6EECF244321}">
                <p14:modId xmlns:p14="http://schemas.microsoft.com/office/powerpoint/2010/main" val="1192251741"/>
              </p:ext>
            </p:extLst>
          </p:nvPr>
        </p:nvGraphicFramePr>
        <p:xfrm>
          <a:off x="120769" y="207034"/>
          <a:ext cx="8833449" cy="6435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28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0F92-18ED-42B9-9FD0-6638A6EC0ABF}"/>
              </a:ext>
            </a:extLst>
          </p:cNvPr>
          <p:cNvSpPr>
            <a:spLocks noGrp="1"/>
          </p:cNvSpPr>
          <p:nvPr>
            <p:ph type="title"/>
          </p:nvPr>
        </p:nvSpPr>
        <p:spPr>
          <a:xfrm>
            <a:off x="552091" y="707366"/>
            <a:ext cx="8229600" cy="710272"/>
          </a:xfrm>
        </p:spPr>
        <p:txBody>
          <a:bodyPr/>
          <a:lstStyle/>
          <a:p>
            <a:r>
              <a:rPr lang="en-US" sz="3600" dirty="0"/>
              <a:t>Lessons learned: Compassion Fatigue </a:t>
            </a:r>
            <a:br>
              <a:rPr lang="en-US" sz="3600" dirty="0"/>
            </a:br>
            <a:r>
              <a:rPr lang="en-US" sz="1800" dirty="0"/>
              <a:t>https://www.youtube.com/watch?v=L_1PNZdHq6Q</a:t>
            </a:r>
          </a:p>
        </p:txBody>
      </p:sp>
      <p:pic>
        <p:nvPicPr>
          <p:cNvPr id="4" name="Online Media 3" title="It's Not Burnout, It's Moral Injury | Dr. Zubin Damania on Physician &quot;Burnout&quot;">
            <a:hlinkClick r:id="" action="ppaction://media"/>
            <a:extLst>
              <a:ext uri="{FF2B5EF4-FFF2-40B4-BE49-F238E27FC236}">
                <a16:creationId xmlns:a16="http://schemas.microsoft.com/office/drawing/2014/main" id="{B5DCE581-A94B-46A9-AA9B-EE43814980C6}"/>
              </a:ext>
            </a:extLst>
          </p:cNvPr>
          <p:cNvPicPr>
            <a:picLocks noGrp="1" noRot="1" noChangeAspect="1"/>
          </p:cNvPicPr>
          <p:nvPr>
            <p:ph idx="1"/>
            <a:videoFile r:link="rId1"/>
          </p:nvPr>
        </p:nvPicPr>
        <p:blipFill>
          <a:blip r:embed="rId4"/>
          <a:stretch>
            <a:fillRect/>
          </a:stretch>
        </p:blipFill>
        <p:spPr>
          <a:xfrm>
            <a:off x="1354138" y="2222500"/>
            <a:ext cx="6437312" cy="3636963"/>
          </a:xfrm>
          <a:prstGeom prst="rect">
            <a:avLst/>
          </a:prstGeom>
        </p:spPr>
      </p:pic>
    </p:spTree>
    <p:extLst>
      <p:ext uri="{BB962C8B-B14F-4D97-AF65-F5344CB8AC3E}">
        <p14:creationId xmlns:p14="http://schemas.microsoft.com/office/powerpoint/2010/main" val="2923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61241F-8B26-476F-8D01-62AE228B97F9}"/>
              </a:ext>
            </a:extLst>
          </p:cNvPr>
          <p:cNvSpPr>
            <a:spLocks noGrp="1"/>
          </p:cNvSpPr>
          <p:nvPr>
            <p:ph type="title"/>
          </p:nvPr>
        </p:nvSpPr>
        <p:spPr>
          <a:xfrm>
            <a:off x="338634" y="5176569"/>
            <a:ext cx="8287781" cy="970450"/>
          </a:xfrm>
        </p:spPr>
        <p:txBody>
          <a:bodyPr vert="horz" lIns="91440" tIns="45720" rIns="91440" bIns="45720" rtlCol="0" anchor="ctr">
            <a:normAutofit/>
          </a:bodyPr>
          <a:lstStyle/>
          <a:p>
            <a:r>
              <a:rPr lang="en-US" sz="3200" dirty="0">
                <a:cs typeface="+mj-cs"/>
              </a:rPr>
              <a:t>Learning Theory: </a:t>
            </a:r>
            <a:r>
              <a:rPr lang="en-US" sz="3200" dirty="0" err="1">
                <a:cs typeface="+mj-cs"/>
              </a:rPr>
              <a:t>Illeris</a:t>
            </a:r>
            <a:r>
              <a:rPr lang="en-US" sz="3200" dirty="0">
                <a:cs typeface="+mj-cs"/>
              </a:rPr>
              <a:t>, How we learn?</a:t>
            </a:r>
            <a:br>
              <a:rPr lang="en-US" sz="2100" dirty="0">
                <a:cs typeface="+mj-cs"/>
              </a:rPr>
            </a:br>
            <a:endParaRPr lang="en-US" sz="2100" dirty="0">
              <a:cs typeface="+mj-cs"/>
            </a:endParaRPr>
          </a:p>
        </p:txBody>
      </p:sp>
      <p:pic>
        <p:nvPicPr>
          <p:cNvPr id="5" name="Content Placeholder 4" descr="Diagram&#10;&#10;Description automatically generated">
            <a:extLst>
              <a:ext uri="{FF2B5EF4-FFF2-40B4-BE49-F238E27FC236}">
                <a16:creationId xmlns:a16="http://schemas.microsoft.com/office/drawing/2014/main" id="{0CD9A0BE-F0C8-4076-80DC-B1AAE7C008F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14230" y="121402"/>
            <a:ext cx="6032291" cy="461292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6882300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22BE-6578-4B4F-B636-DE0A61008B51}"/>
              </a:ext>
            </a:extLst>
          </p:cNvPr>
          <p:cNvSpPr>
            <a:spLocks noGrp="1"/>
          </p:cNvSpPr>
          <p:nvPr>
            <p:ph type="title"/>
          </p:nvPr>
        </p:nvSpPr>
        <p:spPr/>
        <p:txBody>
          <a:bodyPr/>
          <a:lstStyle/>
          <a:p>
            <a:r>
              <a:rPr lang="en-US" dirty="0"/>
              <a:t>Good Faith Effort/Understanding</a:t>
            </a:r>
          </a:p>
        </p:txBody>
      </p:sp>
      <p:pic>
        <p:nvPicPr>
          <p:cNvPr id="5" name="Content Placeholder 4" descr="Diagram&#10;&#10;Description automatically generated">
            <a:extLst>
              <a:ext uri="{FF2B5EF4-FFF2-40B4-BE49-F238E27FC236}">
                <a16:creationId xmlns:a16="http://schemas.microsoft.com/office/drawing/2014/main" id="{11776C16-6864-4636-BFAE-B9515FDBBA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445" y="2256174"/>
            <a:ext cx="6430185" cy="43789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8723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AFE0-4D29-42B8-8CFB-B9E6DA9E978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5D1376F9-62E4-4C2D-84B0-9406A5A4E1A9}"/>
              </a:ext>
            </a:extLst>
          </p:cNvPr>
          <p:cNvSpPr>
            <a:spLocks noGrp="1"/>
          </p:cNvSpPr>
          <p:nvPr>
            <p:ph idx="1"/>
          </p:nvPr>
        </p:nvSpPr>
        <p:spPr/>
        <p:txBody>
          <a:bodyPr>
            <a:normAutofit/>
          </a:bodyPr>
          <a:lstStyle/>
          <a:p>
            <a:r>
              <a:rPr lang="en-US" sz="3200" dirty="0"/>
              <a:t>Lack of rigorous data analysis</a:t>
            </a:r>
          </a:p>
          <a:p>
            <a:r>
              <a:rPr lang="en-US" sz="3200" dirty="0"/>
              <a:t>Response rate to student enrollment </a:t>
            </a:r>
          </a:p>
          <a:p>
            <a:r>
              <a:rPr lang="en-US" sz="3200" dirty="0"/>
              <a:t>Generalizability </a:t>
            </a:r>
          </a:p>
        </p:txBody>
      </p:sp>
    </p:spTree>
    <p:extLst>
      <p:ext uri="{BB962C8B-B14F-4D97-AF65-F5344CB8AC3E}">
        <p14:creationId xmlns:p14="http://schemas.microsoft.com/office/powerpoint/2010/main" val="145079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D95E-1E67-4F00-B2CA-9C272FED26D1}"/>
              </a:ext>
            </a:extLst>
          </p:cNvPr>
          <p:cNvSpPr>
            <a:spLocks noGrp="1"/>
          </p:cNvSpPr>
          <p:nvPr>
            <p:ph type="title"/>
          </p:nvPr>
        </p:nvSpPr>
        <p:spPr/>
        <p:txBody>
          <a:bodyPr/>
          <a:lstStyle/>
          <a:p>
            <a:r>
              <a:rPr lang="en-US" dirty="0"/>
              <a:t>Implications for Practice</a:t>
            </a:r>
            <a:br>
              <a:rPr lang="en-US" dirty="0"/>
            </a:br>
            <a:r>
              <a:rPr lang="en-US" dirty="0"/>
              <a:t>(</a:t>
            </a:r>
            <a:r>
              <a:rPr lang="en-US" sz="2400" dirty="0" err="1"/>
              <a:t>Spetz</a:t>
            </a:r>
            <a:r>
              <a:rPr lang="en-US" sz="2400" dirty="0"/>
              <a:t>, 2018)</a:t>
            </a:r>
            <a:r>
              <a:rPr lang="en-US" dirty="0"/>
              <a:t> </a:t>
            </a:r>
          </a:p>
        </p:txBody>
      </p:sp>
      <p:pic>
        <p:nvPicPr>
          <p:cNvPr id="5" name="Content Placeholder 4">
            <a:extLst>
              <a:ext uri="{FF2B5EF4-FFF2-40B4-BE49-F238E27FC236}">
                <a16:creationId xmlns:a16="http://schemas.microsoft.com/office/drawing/2014/main" id="{D07E015B-8208-4CCE-A282-6A57EE05C1A4}"/>
              </a:ext>
            </a:extLst>
          </p:cNvPr>
          <p:cNvPicPr>
            <a:picLocks noGrp="1" noChangeAspect="1"/>
          </p:cNvPicPr>
          <p:nvPr>
            <p:ph idx="1"/>
          </p:nvPr>
        </p:nvPicPr>
        <p:blipFill>
          <a:blip r:embed="rId3"/>
          <a:stretch>
            <a:fillRect/>
          </a:stretch>
        </p:blipFill>
        <p:spPr>
          <a:xfrm>
            <a:off x="258792" y="2213811"/>
            <a:ext cx="8692858" cy="4567462"/>
          </a:xfrm>
        </p:spPr>
      </p:pic>
    </p:spTree>
    <p:extLst>
      <p:ext uri="{BB962C8B-B14F-4D97-AF65-F5344CB8AC3E}">
        <p14:creationId xmlns:p14="http://schemas.microsoft.com/office/powerpoint/2010/main" val="201375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9B7-BCB2-464A-8BEF-CDA26E19CD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DE47572-E78A-4BD0-A9D0-184E21B14047}"/>
              </a:ext>
            </a:extLst>
          </p:cNvPr>
          <p:cNvSpPr>
            <a:spLocks noGrp="1"/>
          </p:cNvSpPr>
          <p:nvPr>
            <p:ph idx="1"/>
          </p:nvPr>
        </p:nvSpPr>
        <p:spPr/>
        <p:txBody>
          <a:bodyPr>
            <a:normAutofit/>
          </a:bodyPr>
          <a:lstStyle/>
          <a:p>
            <a:r>
              <a:rPr lang="en-US" sz="3200" dirty="0"/>
              <a:t>Assess academic declines</a:t>
            </a:r>
          </a:p>
          <a:p>
            <a:r>
              <a:rPr lang="en-US" sz="3200" dirty="0"/>
              <a:t>Use inquiring approach and flexibility</a:t>
            </a:r>
          </a:p>
          <a:p>
            <a:r>
              <a:rPr lang="en-US" sz="3200" dirty="0"/>
              <a:t>Use modification of instructional environment</a:t>
            </a:r>
          </a:p>
        </p:txBody>
      </p:sp>
    </p:spTree>
    <p:extLst>
      <p:ext uri="{BB962C8B-B14F-4D97-AF65-F5344CB8AC3E}">
        <p14:creationId xmlns:p14="http://schemas.microsoft.com/office/powerpoint/2010/main" val="216606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a:extLst>
              <a:ext uri="{FF2B5EF4-FFF2-40B4-BE49-F238E27FC236}">
                <a16:creationId xmlns:a16="http://schemas.microsoft.com/office/drawing/2014/main" id="{4403299C-8C11-3143-AD6F-8AD3AF75B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59"/>
            <a:ext cx="4572000" cy="3393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a:extLst>
              <a:ext uri="{FF2B5EF4-FFF2-40B4-BE49-F238E27FC236}">
                <a16:creationId xmlns:a16="http://schemas.microsoft.com/office/drawing/2014/main" id="{17201563-0246-BC44-98A0-D20F3B5B1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4258"/>
            <a:ext cx="4572000" cy="33937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a:extLst>
              <a:ext uri="{FF2B5EF4-FFF2-40B4-BE49-F238E27FC236}">
                <a16:creationId xmlns:a16="http://schemas.microsoft.com/office/drawing/2014/main" id="{A82A71A7-9635-CA47-8C29-30D6A43A9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6" y="3428997"/>
            <a:ext cx="4572002" cy="3358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
            <a:extLst>
              <a:ext uri="{FF2B5EF4-FFF2-40B4-BE49-F238E27FC236}">
                <a16:creationId xmlns:a16="http://schemas.microsoft.com/office/drawing/2014/main" id="{B92B21E3-DB3B-1545-950B-0869716AB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3429000"/>
            <a:ext cx="4572002" cy="33584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EE21207-F1BC-2C47-B562-A50CA3FFC5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6" y="0"/>
            <a:ext cx="4572004" cy="342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6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10B16B2D-562C-431E-ADE2-F3E567EC0262}"/>
              </a:ext>
            </a:extLst>
          </p:cNvPr>
          <p:cNvSpPr>
            <a:spLocks noGrp="1"/>
          </p:cNvSpPr>
          <p:nvPr>
            <p:ph type="title"/>
          </p:nvPr>
        </p:nvSpPr>
        <p:spPr>
          <a:xfrm>
            <a:off x="338636" y="1734857"/>
            <a:ext cx="2824112" cy="3388287"/>
          </a:xfrm>
        </p:spPr>
        <p:txBody>
          <a:bodyPr vert="horz" lIns="91440" tIns="45720" rIns="91440" bIns="45720" rtlCol="0" anchor="ctr">
            <a:normAutofit/>
          </a:bodyPr>
          <a:lstStyle/>
          <a:p>
            <a:r>
              <a:rPr lang="en-US" sz="3700">
                <a:cs typeface="+mj-cs"/>
              </a:rPr>
              <a:t>References</a:t>
            </a:r>
          </a:p>
        </p:txBody>
      </p:sp>
      <p:sp>
        <p:nvSpPr>
          <p:cNvPr id="4" name="Content Placeholder 3">
            <a:extLst>
              <a:ext uri="{FF2B5EF4-FFF2-40B4-BE49-F238E27FC236}">
                <a16:creationId xmlns:a16="http://schemas.microsoft.com/office/drawing/2014/main" id="{B288502E-67CC-4611-AC43-2E63D40CCB15}"/>
              </a:ext>
            </a:extLst>
          </p:cNvPr>
          <p:cNvSpPr>
            <a:spLocks noGrp="1"/>
          </p:cNvSpPr>
          <p:nvPr>
            <p:ph idx="4294967295"/>
          </p:nvPr>
        </p:nvSpPr>
        <p:spPr>
          <a:xfrm>
            <a:off x="4167415" y="-288758"/>
            <a:ext cx="4976585" cy="8081461"/>
          </a:xfrm>
          <a:effectLst/>
        </p:spPr>
        <p:txBody>
          <a:bodyPr vert="horz" lIns="91440" tIns="45720" rIns="91440" bIns="45720" rtlCol="0" anchor="ctr">
            <a:noAutofit/>
          </a:bodyPr>
          <a:lstStyle/>
          <a:p>
            <a:pPr>
              <a:lnSpc>
                <a:spcPct val="90000"/>
              </a:lnSpc>
            </a:pPr>
            <a:r>
              <a:rPr lang="en-US" sz="1400" dirty="0">
                <a:effectLst/>
              </a:rPr>
              <a:t>American Nurses Association. (2021). Pulses on the nation’s nurses’ series: COVID-19 Impact Assessment Survey. </a:t>
            </a:r>
            <a:r>
              <a:rPr lang="en-US" sz="1400" u="sng" dirty="0">
                <a:effectLst/>
                <a:hlinkClick r:id="rId3">
                  <a:extLst>
                    <a:ext uri="{A12FA001-AC4F-418D-AE19-62706E023703}">
                      <ahyp:hlinkClr xmlns:ahyp="http://schemas.microsoft.com/office/drawing/2018/hyperlinkcolor" val="tx"/>
                    </a:ext>
                  </a:extLst>
                </a:hlinkClick>
              </a:rPr>
              <a:t>https://www.nursingworld.org/news/news-releases/2021/american-nurses-foundation-releases-comprehensive-survey-about-nurses/</a:t>
            </a:r>
            <a:r>
              <a:rPr lang="en-US" sz="1400" dirty="0">
                <a:effectLst/>
              </a:rPr>
              <a:t>. </a:t>
            </a:r>
          </a:p>
          <a:p>
            <a:pPr>
              <a:lnSpc>
                <a:spcPct val="90000"/>
              </a:lnSpc>
            </a:pPr>
            <a:r>
              <a:rPr lang="en-US" sz="1400" dirty="0" err="1">
                <a:effectLst/>
              </a:rPr>
              <a:t>Galanis</a:t>
            </a:r>
            <a:r>
              <a:rPr lang="en-US" sz="1400" dirty="0">
                <a:effectLst/>
              </a:rPr>
              <a:t>, P., Vraka, I., </a:t>
            </a:r>
            <a:r>
              <a:rPr lang="en-US" sz="1400" dirty="0" err="1">
                <a:effectLst/>
              </a:rPr>
              <a:t>Fragkou</a:t>
            </a:r>
            <a:r>
              <a:rPr lang="en-US" sz="1400" dirty="0">
                <a:effectLst/>
              </a:rPr>
              <a:t>, D., </a:t>
            </a:r>
            <a:r>
              <a:rPr lang="en-US" sz="1400" dirty="0" err="1">
                <a:effectLst/>
              </a:rPr>
              <a:t>Bilali</a:t>
            </a:r>
            <a:r>
              <a:rPr lang="en-US" sz="1400" dirty="0">
                <a:effectLst/>
              </a:rPr>
              <a:t>, A. and </a:t>
            </a:r>
            <a:r>
              <a:rPr lang="en-US" sz="1400" dirty="0" err="1">
                <a:effectLst/>
              </a:rPr>
              <a:t>Kaitelidou</a:t>
            </a:r>
            <a:r>
              <a:rPr lang="en-US" sz="1400" dirty="0">
                <a:effectLst/>
              </a:rPr>
              <a:t>, D. (2021), Nurses' burnout and associated risk factors during the COVID-19 pandemic: A systematic review and meta-analysis. Journal of Advanced Nursing, 77: 3286-3302. </a:t>
            </a:r>
            <a:r>
              <a:rPr lang="en-US" sz="1400" u="sng" dirty="0">
                <a:effectLst/>
                <a:hlinkClick r:id="rId4"/>
              </a:rPr>
              <a:t>doi: 10.1016/j.jhin.2020.11.008. Epub 2020 Nov 16. PMID: 33212126; PMCID: PMC7668234.</a:t>
            </a:r>
            <a:endParaRPr lang="en-US" sz="1400" dirty="0">
              <a:effectLst/>
            </a:endParaRPr>
          </a:p>
          <a:p>
            <a:pPr>
              <a:lnSpc>
                <a:spcPct val="90000"/>
              </a:lnSpc>
            </a:pPr>
            <a:r>
              <a:rPr lang="en-US" sz="1400" dirty="0" err="1">
                <a:effectLst/>
              </a:rPr>
              <a:t>Illeris</a:t>
            </a:r>
            <a:r>
              <a:rPr lang="en-US" sz="1400" dirty="0">
                <a:effectLst/>
              </a:rPr>
              <a:t>, K. (2007). </a:t>
            </a:r>
            <a:r>
              <a:rPr lang="en-US" sz="1400" i="1" dirty="0">
                <a:effectLst/>
              </a:rPr>
              <a:t>How we learn: Learning and non-learning in school and beyond</a:t>
            </a:r>
            <a:r>
              <a:rPr lang="en-US" sz="1400" dirty="0">
                <a:effectLst/>
              </a:rPr>
              <a:t>. New York: Routledge. </a:t>
            </a:r>
          </a:p>
          <a:p>
            <a:pPr>
              <a:lnSpc>
                <a:spcPct val="90000"/>
              </a:lnSpc>
            </a:pPr>
            <a:r>
              <a:rPr lang="en-US" sz="1400" dirty="0" err="1">
                <a:effectLst/>
              </a:rPr>
              <a:t>Spetz</a:t>
            </a:r>
            <a:r>
              <a:rPr lang="en-US" sz="1400" dirty="0">
                <a:effectLst/>
              </a:rPr>
              <a:t>, J. (2018). Projections of progress toward the 80% Bachelor of Science in Nursing recommendation and strategies to accelerate change. Nursing Outlook, 16(4), p. 394 https://</a:t>
            </a:r>
            <a:r>
              <a:rPr lang="en-US" sz="1400" dirty="0" err="1">
                <a:effectLst/>
              </a:rPr>
              <a:t>doi.org</a:t>
            </a:r>
            <a:r>
              <a:rPr lang="en-US" sz="1400" dirty="0">
                <a:effectLst/>
              </a:rPr>
              <a:t>/</a:t>
            </a:r>
            <a:br>
              <a:rPr lang="en-US" sz="1400" dirty="0">
                <a:effectLst/>
              </a:rPr>
            </a:br>
            <a:r>
              <a:rPr lang="en-US" sz="1400" dirty="0">
                <a:effectLst/>
              </a:rPr>
              <a:t>10.1016/j.outlook.2018.04.012.</a:t>
            </a:r>
          </a:p>
          <a:p>
            <a:pPr marL="457200" marR="0" indent="-457200" fontAlgn="base">
              <a:lnSpc>
                <a:spcPct val="90000"/>
              </a:lnSpc>
            </a:pPr>
            <a:r>
              <a:rPr lang="en-US" sz="1400" dirty="0">
                <a:effectLst/>
              </a:rPr>
              <a:t>White, K. &amp; Ruth-</a:t>
            </a:r>
            <a:r>
              <a:rPr lang="en-US" sz="1400" dirty="0" err="1">
                <a:effectLst/>
              </a:rPr>
              <a:t>Sahd</a:t>
            </a:r>
            <a:r>
              <a:rPr lang="en-US" sz="1400" dirty="0">
                <a:effectLst/>
              </a:rPr>
              <a:t>, L.A. (2020). Compassionate teaching strategies amid the COVID-19 pandemic. </a:t>
            </a:r>
            <a:r>
              <a:rPr lang="en-US" sz="1400" i="1" dirty="0">
                <a:effectLst/>
              </a:rPr>
              <a:t>Nurse Educator, </a:t>
            </a:r>
            <a:r>
              <a:rPr lang="en-US" sz="1400" dirty="0">
                <a:effectLst/>
              </a:rPr>
              <a:t>45(6), 294-295. </a:t>
            </a:r>
            <a:r>
              <a:rPr lang="en-US" sz="1400" dirty="0">
                <a:effectLst/>
                <a:hlinkClick r:id="rId5"/>
              </a:rPr>
              <a:t>https://doi.org/10.1097/NNE.0000000000000901</a:t>
            </a:r>
            <a:r>
              <a:rPr lang="en-US" sz="1400" dirty="0">
                <a:effectLst/>
              </a:rPr>
              <a:t>. </a:t>
            </a:r>
          </a:p>
          <a:p>
            <a:pPr marL="457200" marR="0" indent="-457200" fontAlgn="base">
              <a:lnSpc>
                <a:spcPct val="90000"/>
              </a:lnSpc>
            </a:pPr>
            <a:r>
              <a:rPr lang="en-US" sz="1400" dirty="0">
                <a:effectLst/>
              </a:rPr>
              <a:t>Zhang, Y., Zhang, C., Han, X., Li, W., Wang, Y. (2018) Determinants of compassion satisfaction, compassion fatigue and burn out in nursing, </a:t>
            </a:r>
            <a:r>
              <a:rPr lang="en-US" sz="1400" i="1" dirty="0">
                <a:effectLst/>
              </a:rPr>
              <a:t>Medicine</a:t>
            </a:r>
            <a:r>
              <a:rPr lang="en-US" sz="1400" dirty="0">
                <a:effectLst/>
              </a:rPr>
              <a:t>, 97(26), p e11086 </a:t>
            </a:r>
            <a:r>
              <a:rPr lang="en-US" sz="1400" dirty="0">
                <a:effectLst/>
                <a:hlinkClick r:id="rId6"/>
              </a:rPr>
              <a:t>https://doi.org./10.1097/MD.0000000000011086.</a:t>
            </a:r>
            <a:r>
              <a:rPr lang="en-US" sz="1400" dirty="0">
                <a:effectLst/>
              </a:rPr>
              <a:t> </a:t>
            </a:r>
          </a:p>
          <a:p>
            <a:pPr>
              <a:lnSpc>
                <a:spcPct val="90000"/>
              </a:lnSpc>
            </a:pPr>
            <a:endParaRPr lang="en-US" sz="1400" dirty="0">
              <a:effectLst/>
            </a:endParaRPr>
          </a:p>
          <a:p>
            <a:pPr>
              <a:lnSpc>
                <a:spcPct val="90000"/>
              </a:lnSpc>
            </a:pPr>
            <a:endParaRPr lang="en-US" sz="1400" dirty="0"/>
          </a:p>
        </p:txBody>
      </p:sp>
    </p:spTree>
    <p:extLst>
      <p:ext uri="{BB962C8B-B14F-4D97-AF65-F5344CB8AC3E}">
        <p14:creationId xmlns:p14="http://schemas.microsoft.com/office/powerpoint/2010/main" val="5690555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6CF6-3C1D-A44F-84A4-391D72A1A8D2}"/>
              </a:ext>
            </a:extLst>
          </p:cNvPr>
          <p:cNvSpPr>
            <a:spLocks noGrp="1"/>
          </p:cNvSpPr>
          <p:nvPr>
            <p:ph type="title"/>
          </p:nvPr>
        </p:nvSpPr>
        <p:spPr>
          <a:xfrm>
            <a:off x="0" y="0"/>
            <a:ext cx="9144000" cy="1662546"/>
          </a:xfrm>
        </p:spPr>
        <p:txBody>
          <a:bodyPr/>
          <a:lstStyle/>
          <a:p>
            <a:pPr algn="ctr"/>
            <a:r>
              <a:rPr lang="en-US" sz="3200" i="1" dirty="0">
                <a:latin typeface="Arial, sans-serif"/>
              </a:rPr>
              <a:t>Recognizing and Intervening During a </a:t>
            </a:r>
            <a:r>
              <a:rPr lang="en-US" sz="3200" i="1" dirty="0">
                <a:solidFill>
                  <a:schemeClr val="bg1"/>
                </a:solidFill>
                <a:latin typeface="Arial, sans-serif"/>
              </a:rPr>
              <a:t>Downward Spiral</a:t>
            </a:r>
            <a:r>
              <a:rPr lang="en-US" sz="3200" i="1" dirty="0">
                <a:latin typeface="Arial, sans-serif"/>
              </a:rPr>
              <a:t>: Challenges and Struggles for RN-BSN Students During Pandemic</a:t>
            </a:r>
            <a:endParaRPr lang="en-US" sz="3200" dirty="0"/>
          </a:p>
        </p:txBody>
      </p:sp>
      <p:pic>
        <p:nvPicPr>
          <p:cNvPr id="2050" name="Picture 2" descr="Company journey">
            <a:extLst>
              <a:ext uri="{FF2B5EF4-FFF2-40B4-BE49-F238E27FC236}">
                <a16:creationId xmlns:a16="http://schemas.microsoft.com/office/drawing/2014/main" id="{2A36E06A-0E12-4345-A776-28778BA1D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210" y="2291938"/>
            <a:ext cx="1343232" cy="4358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2B0EE653-F425-EA42-9237-5D98587CE0C3}"/>
              </a:ext>
            </a:extLst>
          </p:cNvPr>
          <p:cNvGraphicFramePr>
            <a:graphicFrameLocks noGrp="1"/>
          </p:cNvGraphicFramePr>
          <p:nvPr>
            <p:extLst>
              <p:ext uri="{D42A27DB-BD31-4B8C-83A1-F6EECF244321}">
                <p14:modId xmlns:p14="http://schemas.microsoft.com/office/powerpoint/2010/main" val="2494542698"/>
              </p:ext>
            </p:extLst>
          </p:nvPr>
        </p:nvGraphicFramePr>
        <p:xfrm>
          <a:off x="463139" y="2291939"/>
          <a:ext cx="6828311" cy="4358241"/>
        </p:xfrm>
        <a:graphic>
          <a:graphicData uri="http://schemas.openxmlformats.org/drawingml/2006/table">
            <a:tbl>
              <a:tblPr firstRow="1" bandRow="1">
                <a:tableStyleId>{5C22544A-7EE6-4342-B048-85BDC9FD1C3A}</a:tableStyleId>
              </a:tblPr>
              <a:tblGrid>
                <a:gridCol w="4419723">
                  <a:extLst>
                    <a:ext uri="{9D8B030D-6E8A-4147-A177-3AD203B41FA5}">
                      <a16:colId xmlns:a16="http://schemas.microsoft.com/office/drawing/2014/main" val="2828962874"/>
                    </a:ext>
                  </a:extLst>
                </a:gridCol>
                <a:gridCol w="1204295">
                  <a:extLst>
                    <a:ext uri="{9D8B030D-6E8A-4147-A177-3AD203B41FA5}">
                      <a16:colId xmlns:a16="http://schemas.microsoft.com/office/drawing/2014/main" val="4058954798"/>
                    </a:ext>
                  </a:extLst>
                </a:gridCol>
                <a:gridCol w="1204293">
                  <a:extLst>
                    <a:ext uri="{9D8B030D-6E8A-4147-A177-3AD203B41FA5}">
                      <a16:colId xmlns:a16="http://schemas.microsoft.com/office/drawing/2014/main" val="2600831839"/>
                    </a:ext>
                  </a:extLst>
                </a:gridCol>
              </a:tblGrid>
              <a:tr h="484249">
                <a:tc>
                  <a:txBody>
                    <a:bodyPr/>
                    <a:lstStyle/>
                    <a:p>
                      <a:pPr algn="ctr"/>
                      <a:r>
                        <a:rPr lang="en-US" dirty="0">
                          <a:solidFill>
                            <a:schemeClr val="bg1"/>
                          </a:solidFill>
                        </a:rPr>
                        <a:t>TERM</a:t>
                      </a:r>
                    </a:p>
                  </a:txBody>
                  <a:tcPr/>
                </a:tc>
                <a:tc>
                  <a:txBody>
                    <a:bodyPr/>
                    <a:lstStyle/>
                    <a:p>
                      <a:pPr algn="ctr"/>
                      <a:r>
                        <a:rPr lang="en-US" dirty="0">
                          <a:solidFill>
                            <a:schemeClr val="bg1"/>
                          </a:solidFill>
                        </a:rPr>
                        <a:t>WE</a:t>
                      </a:r>
                    </a:p>
                  </a:txBody>
                  <a:tcPr/>
                </a:tc>
                <a:tc>
                  <a:txBody>
                    <a:bodyPr/>
                    <a:lstStyle/>
                    <a:p>
                      <a:pPr algn="ctr"/>
                      <a:r>
                        <a:rPr lang="en-US" dirty="0">
                          <a:solidFill>
                            <a:schemeClr val="bg1"/>
                          </a:solidFill>
                        </a:rPr>
                        <a:t>F/WF</a:t>
                      </a:r>
                    </a:p>
                  </a:txBody>
                  <a:tcPr/>
                </a:tc>
                <a:extLst>
                  <a:ext uri="{0D108BD9-81ED-4DB2-BD59-A6C34878D82A}">
                    <a16:rowId xmlns:a16="http://schemas.microsoft.com/office/drawing/2014/main" val="77278973"/>
                  </a:ext>
                </a:extLst>
              </a:tr>
              <a:tr h="484249">
                <a:tc>
                  <a:txBody>
                    <a:bodyPr/>
                    <a:lstStyle/>
                    <a:p>
                      <a:r>
                        <a:rPr lang="en-US" sz="2400" dirty="0"/>
                        <a:t>Spring 1, 2020</a:t>
                      </a:r>
                    </a:p>
                  </a:txBody>
                  <a:tcPr/>
                </a:tc>
                <a:tc>
                  <a:txBody>
                    <a:bodyPr/>
                    <a:lstStyle/>
                    <a:p>
                      <a:pPr algn="ctr"/>
                      <a:r>
                        <a:rPr lang="en-US" sz="2400" dirty="0"/>
                        <a:t>5</a:t>
                      </a:r>
                    </a:p>
                  </a:txBody>
                  <a:tcPr/>
                </a:tc>
                <a:tc>
                  <a:txBody>
                    <a:bodyPr/>
                    <a:lstStyle/>
                    <a:p>
                      <a:pPr algn="ctr"/>
                      <a:r>
                        <a:rPr lang="en-US" sz="2400" dirty="0"/>
                        <a:t>57</a:t>
                      </a:r>
                    </a:p>
                  </a:txBody>
                  <a:tcPr/>
                </a:tc>
                <a:extLst>
                  <a:ext uri="{0D108BD9-81ED-4DB2-BD59-A6C34878D82A}">
                    <a16:rowId xmlns:a16="http://schemas.microsoft.com/office/drawing/2014/main" val="2023382354"/>
                  </a:ext>
                </a:extLst>
              </a:tr>
              <a:tr h="484249">
                <a:tc>
                  <a:txBody>
                    <a:bodyPr/>
                    <a:lstStyle/>
                    <a:p>
                      <a:r>
                        <a:rPr lang="en-US" sz="2400" dirty="0"/>
                        <a:t>Spring 2, 2020</a:t>
                      </a:r>
                    </a:p>
                  </a:txBody>
                  <a:tcPr/>
                </a:tc>
                <a:tc>
                  <a:txBody>
                    <a:bodyPr/>
                    <a:lstStyle/>
                    <a:p>
                      <a:pPr algn="ctr"/>
                      <a:r>
                        <a:rPr lang="en-US" sz="2400" dirty="0"/>
                        <a:t>17</a:t>
                      </a:r>
                    </a:p>
                  </a:txBody>
                  <a:tcPr/>
                </a:tc>
                <a:tc>
                  <a:txBody>
                    <a:bodyPr/>
                    <a:lstStyle/>
                    <a:p>
                      <a:pPr algn="ctr"/>
                      <a:r>
                        <a:rPr lang="en-US" sz="2400" dirty="0"/>
                        <a:t>25</a:t>
                      </a:r>
                    </a:p>
                  </a:txBody>
                  <a:tcPr/>
                </a:tc>
                <a:extLst>
                  <a:ext uri="{0D108BD9-81ED-4DB2-BD59-A6C34878D82A}">
                    <a16:rowId xmlns:a16="http://schemas.microsoft.com/office/drawing/2014/main" val="364993341"/>
                  </a:ext>
                </a:extLst>
              </a:tr>
              <a:tr h="484249">
                <a:tc>
                  <a:txBody>
                    <a:bodyPr/>
                    <a:lstStyle/>
                    <a:p>
                      <a:r>
                        <a:rPr lang="en-US" sz="2400" dirty="0"/>
                        <a:t>Summer 1, 2020</a:t>
                      </a:r>
                    </a:p>
                  </a:txBody>
                  <a:tcPr/>
                </a:tc>
                <a:tc>
                  <a:txBody>
                    <a:bodyPr/>
                    <a:lstStyle/>
                    <a:p>
                      <a:pPr algn="ctr"/>
                      <a:r>
                        <a:rPr lang="en-US" sz="2400" dirty="0"/>
                        <a:t>8</a:t>
                      </a:r>
                    </a:p>
                  </a:txBody>
                  <a:tcPr/>
                </a:tc>
                <a:tc>
                  <a:txBody>
                    <a:bodyPr/>
                    <a:lstStyle/>
                    <a:p>
                      <a:pPr algn="ctr"/>
                      <a:r>
                        <a:rPr lang="en-US" sz="2400" dirty="0"/>
                        <a:t>28</a:t>
                      </a:r>
                    </a:p>
                  </a:txBody>
                  <a:tcPr/>
                </a:tc>
                <a:extLst>
                  <a:ext uri="{0D108BD9-81ED-4DB2-BD59-A6C34878D82A}">
                    <a16:rowId xmlns:a16="http://schemas.microsoft.com/office/drawing/2014/main" val="244701969"/>
                  </a:ext>
                </a:extLst>
              </a:tr>
              <a:tr h="484249">
                <a:tc>
                  <a:txBody>
                    <a:bodyPr/>
                    <a:lstStyle/>
                    <a:p>
                      <a:r>
                        <a:rPr lang="en-US" sz="2400" dirty="0"/>
                        <a:t>Summer 2, 2020</a:t>
                      </a:r>
                    </a:p>
                  </a:txBody>
                  <a:tcPr/>
                </a:tc>
                <a:tc>
                  <a:txBody>
                    <a:bodyPr/>
                    <a:lstStyle/>
                    <a:p>
                      <a:pPr algn="ctr"/>
                      <a:r>
                        <a:rPr lang="en-US" sz="2400" dirty="0"/>
                        <a:t>6</a:t>
                      </a:r>
                    </a:p>
                  </a:txBody>
                  <a:tcPr/>
                </a:tc>
                <a:tc>
                  <a:txBody>
                    <a:bodyPr/>
                    <a:lstStyle/>
                    <a:p>
                      <a:pPr algn="ctr"/>
                      <a:r>
                        <a:rPr lang="en-US" sz="2400" dirty="0"/>
                        <a:t>44</a:t>
                      </a:r>
                    </a:p>
                  </a:txBody>
                  <a:tcPr/>
                </a:tc>
                <a:extLst>
                  <a:ext uri="{0D108BD9-81ED-4DB2-BD59-A6C34878D82A}">
                    <a16:rowId xmlns:a16="http://schemas.microsoft.com/office/drawing/2014/main" val="2151529129"/>
                  </a:ext>
                </a:extLst>
              </a:tr>
              <a:tr h="484249">
                <a:tc>
                  <a:txBody>
                    <a:bodyPr/>
                    <a:lstStyle/>
                    <a:p>
                      <a:r>
                        <a:rPr lang="en-US" sz="2400" dirty="0"/>
                        <a:t>Fall 1, 2020</a:t>
                      </a:r>
                    </a:p>
                  </a:txBody>
                  <a:tcPr/>
                </a:tc>
                <a:tc>
                  <a:txBody>
                    <a:bodyPr/>
                    <a:lstStyle/>
                    <a:p>
                      <a:pPr algn="ctr"/>
                      <a:r>
                        <a:rPr lang="en-US" sz="2400" dirty="0"/>
                        <a:t>4</a:t>
                      </a:r>
                    </a:p>
                  </a:txBody>
                  <a:tcPr/>
                </a:tc>
                <a:tc>
                  <a:txBody>
                    <a:bodyPr/>
                    <a:lstStyle/>
                    <a:p>
                      <a:pPr algn="ctr"/>
                      <a:r>
                        <a:rPr lang="en-US" sz="2400" dirty="0"/>
                        <a:t>42</a:t>
                      </a:r>
                    </a:p>
                  </a:txBody>
                  <a:tcPr/>
                </a:tc>
                <a:extLst>
                  <a:ext uri="{0D108BD9-81ED-4DB2-BD59-A6C34878D82A}">
                    <a16:rowId xmlns:a16="http://schemas.microsoft.com/office/drawing/2014/main" val="4249779944"/>
                  </a:ext>
                </a:extLst>
              </a:tr>
              <a:tr h="484249">
                <a:tc>
                  <a:txBody>
                    <a:bodyPr/>
                    <a:lstStyle/>
                    <a:p>
                      <a:r>
                        <a:rPr lang="en-US" sz="2400" dirty="0"/>
                        <a:t>Fall 2, 2020</a:t>
                      </a:r>
                    </a:p>
                  </a:txBody>
                  <a:tcPr/>
                </a:tc>
                <a:tc>
                  <a:txBody>
                    <a:bodyPr/>
                    <a:lstStyle/>
                    <a:p>
                      <a:pPr algn="ctr"/>
                      <a:r>
                        <a:rPr lang="en-US" sz="2400" dirty="0"/>
                        <a:t>16</a:t>
                      </a:r>
                    </a:p>
                  </a:txBody>
                  <a:tcPr/>
                </a:tc>
                <a:tc>
                  <a:txBody>
                    <a:bodyPr/>
                    <a:lstStyle/>
                    <a:p>
                      <a:pPr algn="ctr"/>
                      <a:r>
                        <a:rPr lang="en-US" sz="2400" dirty="0"/>
                        <a:t>48</a:t>
                      </a:r>
                    </a:p>
                  </a:txBody>
                  <a:tcPr/>
                </a:tc>
                <a:extLst>
                  <a:ext uri="{0D108BD9-81ED-4DB2-BD59-A6C34878D82A}">
                    <a16:rowId xmlns:a16="http://schemas.microsoft.com/office/drawing/2014/main" val="1316312443"/>
                  </a:ext>
                </a:extLst>
              </a:tr>
              <a:tr h="484249">
                <a:tc>
                  <a:txBody>
                    <a:bodyPr/>
                    <a:lstStyle/>
                    <a:p>
                      <a:r>
                        <a:rPr lang="en-US" sz="2400" dirty="0"/>
                        <a:t>Spring 1, 2021</a:t>
                      </a:r>
                    </a:p>
                  </a:txBody>
                  <a:tcPr/>
                </a:tc>
                <a:tc>
                  <a:txBody>
                    <a:bodyPr/>
                    <a:lstStyle/>
                    <a:p>
                      <a:pPr algn="ctr"/>
                      <a:r>
                        <a:rPr lang="en-US" sz="2400" dirty="0"/>
                        <a:t>66</a:t>
                      </a:r>
                    </a:p>
                  </a:txBody>
                  <a:tcPr/>
                </a:tc>
                <a:tc>
                  <a:txBody>
                    <a:bodyPr/>
                    <a:lstStyle/>
                    <a:p>
                      <a:pPr algn="ctr"/>
                      <a:r>
                        <a:rPr lang="en-US" sz="2400" dirty="0"/>
                        <a:t>--</a:t>
                      </a:r>
                    </a:p>
                  </a:txBody>
                  <a:tcPr/>
                </a:tc>
                <a:extLst>
                  <a:ext uri="{0D108BD9-81ED-4DB2-BD59-A6C34878D82A}">
                    <a16:rowId xmlns:a16="http://schemas.microsoft.com/office/drawing/2014/main" val="1743955576"/>
                  </a:ext>
                </a:extLst>
              </a:tr>
              <a:tr h="484249">
                <a:tc>
                  <a:txBody>
                    <a:bodyPr/>
                    <a:lstStyle/>
                    <a:p>
                      <a:r>
                        <a:rPr lang="en-US" sz="2400" dirty="0"/>
                        <a:t>Spring 2, 2021</a:t>
                      </a:r>
                    </a:p>
                  </a:txBody>
                  <a:tcPr/>
                </a:tc>
                <a:tc>
                  <a:txBody>
                    <a:bodyPr/>
                    <a:lstStyle/>
                    <a:p>
                      <a:pPr algn="ctr"/>
                      <a:r>
                        <a:rPr lang="en-US" sz="2400" dirty="0"/>
                        <a:t>73</a:t>
                      </a:r>
                    </a:p>
                  </a:txBody>
                  <a:tcPr/>
                </a:tc>
                <a:tc>
                  <a:txBody>
                    <a:bodyPr/>
                    <a:lstStyle/>
                    <a:p>
                      <a:pPr algn="ctr"/>
                      <a:r>
                        <a:rPr lang="en-US" sz="2400" dirty="0"/>
                        <a:t>1</a:t>
                      </a:r>
                    </a:p>
                  </a:txBody>
                  <a:tcPr/>
                </a:tc>
                <a:extLst>
                  <a:ext uri="{0D108BD9-81ED-4DB2-BD59-A6C34878D82A}">
                    <a16:rowId xmlns:a16="http://schemas.microsoft.com/office/drawing/2014/main" val="3887621951"/>
                  </a:ext>
                </a:extLst>
              </a:tr>
            </a:tbl>
          </a:graphicData>
        </a:graphic>
      </p:graphicFrame>
    </p:spTree>
    <p:extLst>
      <p:ext uri="{BB962C8B-B14F-4D97-AF65-F5344CB8AC3E}">
        <p14:creationId xmlns:p14="http://schemas.microsoft.com/office/powerpoint/2010/main" val="190641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5B8146-C983-1D4E-A2FE-405B0FC4AFEE}"/>
              </a:ext>
            </a:extLst>
          </p:cNvPr>
          <p:cNvGraphicFramePr/>
          <p:nvPr>
            <p:extLst>
              <p:ext uri="{D42A27DB-BD31-4B8C-83A1-F6EECF244321}">
                <p14:modId xmlns:p14="http://schemas.microsoft.com/office/powerpoint/2010/main" val="3563435843"/>
              </p:ext>
            </p:extLst>
          </p:nvPr>
        </p:nvGraphicFramePr>
        <p:xfrm>
          <a:off x="368135" y="106878"/>
          <a:ext cx="8372104" cy="6662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60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175296-AFE6-BE48-A07D-F079B3ED29CF}"/>
              </a:ext>
            </a:extLst>
          </p:cNvPr>
          <p:cNvGraphicFramePr/>
          <p:nvPr>
            <p:extLst>
              <p:ext uri="{D42A27DB-BD31-4B8C-83A1-F6EECF244321}">
                <p14:modId xmlns:p14="http://schemas.microsoft.com/office/powerpoint/2010/main" val="4275806587"/>
              </p:ext>
            </p:extLst>
          </p:nvPr>
        </p:nvGraphicFramePr>
        <p:xfrm>
          <a:off x="758213" y="619065"/>
          <a:ext cx="7627573" cy="5497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8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6281-D7AD-5240-8DF0-FE9C25AF9C95}"/>
              </a:ext>
            </a:extLst>
          </p:cNvPr>
          <p:cNvSpPr>
            <a:spLocks noGrp="1"/>
          </p:cNvSpPr>
          <p:nvPr>
            <p:ph type="title"/>
          </p:nvPr>
        </p:nvSpPr>
        <p:spPr/>
        <p:txBody>
          <a:bodyPr/>
          <a:lstStyle/>
          <a:p>
            <a:pPr algn="ctr"/>
            <a:r>
              <a:rPr lang="en-US" dirty="0"/>
              <a:t>Student Suggestions:</a:t>
            </a:r>
          </a:p>
        </p:txBody>
      </p:sp>
      <p:sp>
        <p:nvSpPr>
          <p:cNvPr id="3" name="Content Placeholder 2">
            <a:extLst>
              <a:ext uri="{FF2B5EF4-FFF2-40B4-BE49-F238E27FC236}">
                <a16:creationId xmlns:a16="http://schemas.microsoft.com/office/drawing/2014/main" id="{41E693A9-9796-314B-9802-21BCA9C247AC}"/>
              </a:ext>
            </a:extLst>
          </p:cNvPr>
          <p:cNvSpPr>
            <a:spLocks noGrp="1"/>
          </p:cNvSpPr>
          <p:nvPr>
            <p:ph sz="half" idx="1"/>
          </p:nvPr>
        </p:nvSpPr>
        <p:spPr>
          <a:xfrm>
            <a:off x="498764" y="1935679"/>
            <a:ext cx="4073237" cy="4785755"/>
          </a:xfrm>
        </p:spPr>
        <p:txBody>
          <a:bodyPr>
            <a:normAutofit/>
          </a:bodyPr>
          <a:lstStyle/>
          <a:p>
            <a:pPr>
              <a:buFont typeface="Wingdings" pitchFamily="2" charset="2"/>
              <a:buChar char="Ø"/>
            </a:pPr>
            <a:r>
              <a:rPr lang="en-US" dirty="0">
                <a:solidFill>
                  <a:schemeClr val="accent1">
                    <a:lumMod val="60000"/>
                    <a:lumOff val="40000"/>
                  </a:schemeClr>
                </a:solidFill>
              </a:rPr>
              <a:t>Honor deadlines in student time zones</a:t>
            </a:r>
          </a:p>
          <a:p>
            <a:pPr>
              <a:buFont typeface="Wingdings" pitchFamily="2" charset="2"/>
              <a:buChar char="Ø"/>
            </a:pPr>
            <a:r>
              <a:rPr lang="en-US" dirty="0">
                <a:solidFill>
                  <a:schemeClr val="accent1">
                    <a:lumMod val="60000"/>
                    <a:lumOff val="40000"/>
                  </a:schemeClr>
                </a:solidFill>
              </a:rPr>
              <a:t>Elimination of group projects</a:t>
            </a:r>
          </a:p>
          <a:p>
            <a:pPr>
              <a:buFont typeface="Wingdings" pitchFamily="2" charset="2"/>
              <a:buChar char="Ø"/>
            </a:pPr>
            <a:r>
              <a:rPr lang="en-US" dirty="0">
                <a:solidFill>
                  <a:schemeClr val="accent1">
                    <a:lumMod val="60000"/>
                    <a:lumOff val="40000"/>
                  </a:schemeClr>
                </a:solidFill>
              </a:rPr>
              <a:t>Avoid video/audio assignments</a:t>
            </a:r>
          </a:p>
          <a:p>
            <a:pPr>
              <a:buFont typeface="Wingdings" pitchFamily="2" charset="2"/>
              <a:buChar char="Ø"/>
            </a:pPr>
            <a:r>
              <a:rPr lang="en-US" dirty="0">
                <a:solidFill>
                  <a:schemeClr val="accent1">
                    <a:lumMod val="60000"/>
                    <a:lumOff val="40000"/>
                  </a:schemeClr>
                </a:solidFill>
              </a:rPr>
              <a:t>“Optional” group projects</a:t>
            </a:r>
          </a:p>
          <a:p>
            <a:pPr>
              <a:buFont typeface="Wingdings" pitchFamily="2" charset="2"/>
              <a:buChar char="Ø"/>
            </a:pPr>
            <a:r>
              <a:rPr lang="en-US" dirty="0">
                <a:solidFill>
                  <a:schemeClr val="accent1">
                    <a:lumMod val="60000"/>
                    <a:lumOff val="40000"/>
                  </a:schemeClr>
                </a:solidFill>
              </a:rPr>
              <a:t>Option for alternate formats, PPTs, videos instead of papers *</a:t>
            </a:r>
          </a:p>
          <a:p>
            <a:pPr>
              <a:buFont typeface="Wingdings" pitchFamily="2" charset="2"/>
              <a:buChar char="Ø"/>
            </a:pPr>
            <a:r>
              <a:rPr lang="en-US" dirty="0">
                <a:solidFill>
                  <a:schemeClr val="accent1">
                    <a:lumMod val="60000"/>
                    <a:lumOff val="40000"/>
                  </a:schemeClr>
                </a:solidFill>
              </a:rPr>
              <a:t>Eliminate discussion boards</a:t>
            </a:r>
          </a:p>
          <a:p>
            <a:pPr>
              <a:buFont typeface="Wingdings" pitchFamily="2" charset="2"/>
              <a:buChar char="Ø"/>
            </a:pPr>
            <a:r>
              <a:rPr lang="en-US" dirty="0">
                <a:solidFill>
                  <a:schemeClr val="accent1">
                    <a:lumMod val="60000"/>
                    <a:lumOff val="40000"/>
                  </a:schemeClr>
                </a:solidFill>
              </a:rPr>
              <a:t>Discussion board with no peer response</a:t>
            </a:r>
          </a:p>
          <a:p>
            <a:pPr>
              <a:buFont typeface="Wingdings" pitchFamily="2" charset="2"/>
              <a:buChar char="Ø"/>
            </a:pPr>
            <a:r>
              <a:rPr lang="en-US" dirty="0">
                <a:solidFill>
                  <a:schemeClr val="accent1">
                    <a:lumMod val="60000"/>
                    <a:lumOff val="40000"/>
                  </a:schemeClr>
                </a:solidFill>
              </a:rPr>
              <a:t>No citations, no APA, required for discussion boards</a:t>
            </a:r>
          </a:p>
        </p:txBody>
      </p:sp>
      <p:sp>
        <p:nvSpPr>
          <p:cNvPr id="4" name="Content Placeholder 3">
            <a:extLst>
              <a:ext uri="{FF2B5EF4-FFF2-40B4-BE49-F238E27FC236}">
                <a16:creationId xmlns:a16="http://schemas.microsoft.com/office/drawing/2014/main" id="{E7FD7FEA-A0A7-EF43-B200-EAD4D20325B6}"/>
              </a:ext>
            </a:extLst>
          </p:cNvPr>
          <p:cNvSpPr>
            <a:spLocks noGrp="1"/>
          </p:cNvSpPr>
          <p:nvPr>
            <p:ph sz="half" idx="2"/>
          </p:nvPr>
        </p:nvSpPr>
        <p:spPr>
          <a:xfrm>
            <a:off x="4663280" y="2363189"/>
            <a:ext cx="3670720" cy="3638763"/>
          </a:xfrm>
        </p:spPr>
        <p:txBody>
          <a:bodyPr>
            <a:normAutofit/>
          </a:bodyPr>
          <a:lstStyle/>
          <a:p>
            <a:pPr>
              <a:buFont typeface="Wingdings" pitchFamily="2" charset="2"/>
              <a:buChar char="q"/>
            </a:pPr>
            <a:r>
              <a:rPr lang="en-US" dirty="0">
                <a:solidFill>
                  <a:schemeClr val="accent1">
                    <a:lumMod val="60000"/>
                    <a:lumOff val="40000"/>
                  </a:schemeClr>
                </a:solidFill>
              </a:rPr>
              <a:t>Eliminate due dates for assignments, as long as they are turned in by end of course</a:t>
            </a:r>
          </a:p>
          <a:p>
            <a:pPr>
              <a:buFont typeface="Wingdings" pitchFamily="2" charset="2"/>
              <a:buChar char="q"/>
            </a:pPr>
            <a:r>
              <a:rPr lang="en-US" dirty="0">
                <a:solidFill>
                  <a:schemeClr val="accent1">
                    <a:lumMod val="60000"/>
                    <a:lumOff val="40000"/>
                  </a:schemeClr>
                </a:solidFill>
              </a:rPr>
              <a:t>Suggested deadlines for work, no hard stop times</a:t>
            </a:r>
          </a:p>
          <a:p>
            <a:pPr>
              <a:buFont typeface="Wingdings" pitchFamily="2" charset="2"/>
              <a:buChar char="q"/>
            </a:pPr>
            <a:r>
              <a:rPr lang="en-US" dirty="0">
                <a:solidFill>
                  <a:schemeClr val="accent1">
                    <a:lumMod val="60000"/>
                    <a:lumOff val="40000"/>
                  </a:schemeClr>
                </a:solidFill>
              </a:rPr>
              <a:t>Flexible assignment submissions throughout semester</a:t>
            </a:r>
          </a:p>
          <a:p>
            <a:pPr>
              <a:buFont typeface="Wingdings" pitchFamily="2" charset="2"/>
              <a:buChar char="q"/>
            </a:pPr>
            <a:r>
              <a:rPr lang="en-US" dirty="0">
                <a:solidFill>
                  <a:schemeClr val="accent1">
                    <a:lumMod val="60000"/>
                    <a:lumOff val="40000"/>
                  </a:schemeClr>
                </a:solidFill>
              </a:rPr>
              <a:t>Work at your own pace</a:t>
            </a:r>
          </a:p>
          <a:p>
            <a:pPr marL="0" indent="0">
              <a:buNone/>
            </a:pPr>
            <a:endParaRPr lang="en-US" dirty="0">
              <a:solidFill>
                <a:schemeClr val="accent1">
                  <a:lumMod val="60000"/>
                  <a:lumOff val="40000"/>
                </a:schemeClr>
              </a:solidFill>
            </a:endParaRPr>
          </a:p>
          <a:p>
            <a:pPr>
              <a:buFont typeface="Wingdings" pitchFamily="2" charset="2"/>
              <a:buChar char="q"/>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06250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80A895D-5CED-994C-8F65-EC350E7650A8}"/>
              </a:ext>
            </a:extLst>
          </p:cNvPr>
          <p:cNvGraphicFramePr>
            <a:graphicFrameLocks noGrp="1"/>
          </p:cNvGraphicFramePr>
          <p:nvPr>
            <p:extLst>
              <p:ext uri="{D42A27DB-BD31-4B8C-83A1-F6EECF244321}">
                <p14:modId xmlns:p14="http://schemas.microsoft.com/office/powerpoint/2010/main" val="1479925557"/>
              </p:ext>
            </p:extLst>
          </p:nvPr>
        </p:nvGraphicFramePr>
        <p:xfrm>
          <a:off x="486888" y="356260"/>
          <a:ext cx="8253350" cy="6205469"/>
        </p:xfrm>
        <a:graphic>
          <a:graphicData uri="http://schemas.openxmlformats.org/drawingml/2006/table">
            <a:tbl>
              <a:tblPr firstRow="1" firstCol="1" bandRow="1">
                <a:tableStyleId>{5C22544A-7EE6-4342-B048-85BDC9FD1C3A}</a:tableStyleId>
              </a:tblPr>
              <a:tblGrid>
                <a:gridCol w="4126675">
                  <a:extLst>
                    <a:ext uri="{9D8B030D-6E8A-4147-A177-3AD203B41FA5}">
                      <a16:colId xmlns:a16="http://schemas.microsoft.com/office/drawing/2014/main" val="1502214576"/>
                    </a:ext>
                  </a:extLst>
                </a:gridCol>
                <a:gridCol w="4126675">
                  <a:extLst>
                    <a:ext uri="{9D8B030D-6E8A-4147-A177-3AD203B41FA5}">
                      <a16:colId xmlns:a16="http://schemas.microsoft.com/office/drawing/2014/main" val="4062278937"/>
                    </a:ext>
                  </a:extLst>
                </a:gridCol>
              </a:tblGrid>
              <a:tr h="380946">
                <a:tc>
                  <a:txBody>
                    <a:bodyPr/>
                    <a:lstStyle/>
                    <a:p>
                      <a:pPr marL="0" marR="0">
                        <a:spcBef>
                          <a:spcPts val="0"/>
                        </a:spcBef>
                        <a:spcAft>
                          <a:spcPts val="0"/>
                        </a:spcAft>
                      </a:pPr>
                      <a:r>
                        <a:rPr lang="en-US" sz="1600" u="sng" dirty="0">
                          <a:solidFill>
                            <a:schemeClr val="bg1"/>
                          </a:solidFill>
                          <a:effectLst/>
                        </a:rPr>
                        <a:t>CORE NURSING COURSE</a:t>
                      </a: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0" marR="0">
                        <a:spcBef>
                          <a:spcPts val="0"/>
                        </a:spcBef>
                        <a:spcAft>
                          <a:spcPts val="0"/>
                        </a:spcAft>
                      </a:pPr>
                      <a:r>
                        <a:rPr lang="en-US" sz="1600" u="sng" dirty="0">
                          <a:solidFill>
                            <a:schemeClr val="bg1"/>
                          </a:solidFill>
                          <a:effectLst/>
                        </a:rPr>
                        <a:t>COMPASSIONATE INTERVENTIONS EMPLOYED</a:t>
                      </a: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2826201689"/>
                  </a:ext>
                </a:extLst>
              </a:tr>
              <a:tr h="662030">
                <a:tc>
                  <a:txBody>
                    <a:bodyPr/>
                    <a:lstStyle/>
                    <a:p>
                      <a:pPr marL="0" marR="0">
                        <a:spcBef>
                          <a:spcPts val="0"/>
                        </a:spcBef>
                        <a:spcAft>
                          <a:spcPts val="0"/>
                        </a:spcAft>
                      </a:pPr>
                      <a:r>
                        <a:rPr lang="en-US" sz="1200">
                          <a:solidFill>
                            <a:schemeClr val="bg1"/>
                          </a:solidFill>
                          <a:effectLst/>
                        </a:rPr>
                        <a:t>Professional Nursing Practice for the Baccalaureate Nurse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1 peer response to DB (discussion board) instead of 2, all DBs </a:t>
                      </a:r>
                    </a:p>
                    <a:p>
                      <a:pPr marL="342900" marR="0" lvl="0" indent="-342900">
                        <a:spcBef>
                          <a:spcPts val="0"/>
                        </a:spcBef>
                        <a:spcAft>
                          <a:spcPts val="0"/>
                        </a:spcAft>
                        <a:buFont typeface="Symbol" pitchFamily="2" charset="2"/>
                        <a:buChar char=""/>
                        <a:tabLst>
                          <a:tab pos="457200" algn="l"/>
                        </a:tabLst>
                      </a:pPr>
                      <a:r>
                        <a:rPr lang="en-US" sz="1000">
                          <a:effectLst/>
                        </a:rPr>
                        <a:t>“Stuff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350686810"/>
                  </a:ext>
                </a:extLst>
              </a:tr>
              <a:tr h="380946">
                <a:tc>
                  <a:txBody>
                    <a:bodyPr/>
                    <a:lstStyle/>
                    <a:p>
                      <a:pPr marL="0" marR="0">
                        <a:spcBef>
                          <a:spcPts val="0"/>
                        </a:spcBef>
                        <a:spcAft>
                          <a:spcPts val="0"/>
                        </a:spcAft>
                      </a:pPr>
                      <a:r>
                        <a:rPr lang="en-US" sz="1200">
                          <a:solidFill>
                            <a:schemeClr val="bg1"/>
                          </a:solidFill>
                          <a:effectLst/>
                        </a:rPr>
                        <a:t>Gerontological Nursing &amp; the End-of-Life Care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pPr>
                      <a:r>
                        <a:rPr lang="en-US" sz="1000">
                          <a:effectLst/>
                        </a:rPr>
                        <a:t> “Stuff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1082240827"/>
                  </a:ext>
                </a:extLst>
              </a:tr>
              <a:tr h="561555">
                <a:tc>
                  <a:txBody>
                    <a:bodyPr/>
                    <a:lstStyle/>
                    <a:p>
                      <a:pPr marL="0" marR="0">
                        <a:spcBef>
                          <a:spcPts val="0"/>
                        </a:spcBef>
                        <a:spcAft>
                          <a:spcPts val="0"/>
                        </a:spcAft>
                      </a:pPr>
                      <a:r>
                        <a:rPr lang="en-US" sz="1200">
                          <a:solidFill>
                            <a:schemeClr val="bg1"/>
                          </a:solidFill>
                          <a:effectLst/>
                        </a:rPr>
                        <a:t>Health Assessment for Registered Nurses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1 peer response to DB instead of 2 </a:t>
                      </a:r>
                    </a:p>
                    <a:p>
                      <a:pPr marL="342900" marR="0" lvl="0" indent="-342900">
                        <a:spcBef>
                          <a:spcPts val="0"/>
                        </a:spcBef>
                        <a:spcAft>
                          <a:spcPts val="0"/>
                        </a:spcAft>
                        <a:buFont typeface="Symbol" pitchFamily="2" charset="2"/>
                        <a:buChar char=""/>
                        <a:tabLst>
                          <a:tab pos="457200" algn="l"/>
                        </a:tabLst>
                      </a:pPr>
                      <a:r>
                        <a:rPr lang="en-US" sz="1000">
                          <a:effectLst/>
                        </a:rPr>
                        <a:t>“Stuff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2554773564"/>
                  </a:ext>
                </a:extLst>
              </a:tr>
              <a:tr h="925240">
                <a:tc>
                  <a:txBody>
                    <a:bodyPr/>
                    <a:lstStyle/>
                    <a:p>
                      <a:pPr marL="0" marR="0">
                        <a:spcBef>
                          <a:spcPts val="0"/>
                        </a:spcBef>
                        <a:spcAft>
                          <a:spcPts val="0"/>
                        </a:spcAft>
                      </a:pPr>
                      <a:r>
                        <a:rPr lang="en-US" sz="1200">
                          <a:solidFill>
                            <a:schemeClr val="bg1"/>
                          </a:solidFill>
                          <a:effectLst/>
                        </a:rPr>
                        <a:t>Health Policy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1 wk ONLY DB is due </a:t>
                      </a:r>
                    </a:p>
                    <a:p>
                      <a:pPr marL="342900" marR="0" lvl="0" indent="-342900">
                        <a:spcBef>
                          <a:spcPts val="0"/>
                        </a:spcBef>
                        <a:spcAft>
                          <a:spcPts val="0"/>
                        </a:spcAft>
                        <a:buFont typeface="Symbol" pitchFamily="2" charset="2"/>
                        <a:buChar char=""/>
                        <a:tabLst>
                          <a:tab pos="457200" algn="l"/>
                        </a:tabLst>
                      </a:pPr>
                      <a:r>
                        <a:rPr lang="en-US" sz="1000">
                          <a:effectLst/>
                        </a:rPr>
                        <a:t>1 wk no DB, only presentation is due </a:t>
                      </a:r>
                    </a:p>
                    <a:p>
                      <a:pPr marL="342900" marR="0" lvl="0" indent="-342900">
                        <a:spcBef>
                          <a:spcPts val="0"/>
                        </a:spcBef>
                        <a:spcAft>
                          <a:spcPts val="0"/>
                        </a:spcAft>
                        <a:buFont typeface="Symbol" pitchFamily="2" charset="2"/>
                        <a:buChar char=""/>
                        <a:tabLst>
                          <a:tab pos="457200" algn="l"/>
                        </a:tabLst>
                      </a:pPr>
                      <a:r>
                        <a:rPr lang="en-US" sz="1000">
                          <a:effectLst/>
                        </a:rPr>
                        <a:t>1 wk nothing is due </a:t>
                      </a:r>
                    </a:p>
                    <a:p>
                      <a:pPr marL="342900" marR="0" lvl="0" indent="-342900">
                        <a:spcBef>
                          <a:spcPts val="0"/>
                        </a:spcBef>
                        <a:spcAft>
                          <a:spcPts val="0"/>
                        </a:spcAft>
                        <a:buFont typeface="Symbol" pitchFamily="2" charset="2"/>
                        <a:buChar char=""/>
                        <a:tabLst>
                          <a:tab pos="457200" algn="l"/>
                        </a:tabLst>
                      </a:pPr>
                      <a:r>
                        <a:rPr lang="en-US" sz="1000">
                          <a:effectLst/>
                        </a:rPr>
                        <a:t>1 wk ONLY virtual presentation is due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3408693719"/>
                  </a:ext>
                </a:extLst>
              </a:tr>
              <a:tr h="897502">
                <a:tc>
                  <a:txBody>
                    <a:bodyPr/>
                    <a:lstStyle/>
                    <a:p>
                      <a:pPr marL="0" marR="0">
                        <a:spcBef>
                          <a:spcPts val="0"/>
                        </a:spcBef>
                        <a:spcAft>
                          <a:spcPts val="0"/>
                        </a:spcAft>
                      </a:pPr>
                      <a:r>
                        <a:rPr lang="en-US" sz="1200">
                          <a:solidFill>
                            <a:schemeClr val="bg1"/>
                          </a:solidFill>
                          <a:effectLst/>
                        </a:rPr>
                        <a:t>Leadership &amp; Management in Nursing for the Professional Nurse </a:t>
                      </a:r>
                    </a:p>
                    <a:p>
                      <a:pPr marL="0" marR="0">
                        <a:spcBef>
                          <a:spcPts val="0"/>
                        </a:spcBef>
                        <a:spcAft>
                          <a:spcPts val="0"/>
                        </a:spcAft>
                      </a:pPr>
                      <a:r>
                        <a:rPr lang="en-US" sz="1200">
                          <a:solidFill>
                            <a:schemeClr val="bg1"/>
                          </a:solidFill>
                          <a:effectLst/>
                        </a:rPr>
                        <a:t>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1 peer response to DB instead of 2, all DBs </a:t>
                      </a:r>
                    </a:p>
                    <a:p>
                      <a:pPr marL="342900" marR="0" lvl="0" indent="-342900">
                        <a:spcBef>
                          <a:spcPts val="0"/>
                        </a:spcBef>
                        <a:spcAft>
                          <a:spcPts val="0"/>
                        </a:spcAft>
                        <a:buFont typeface="Symbol" pitchFamily="2" charset="2"/>
                        <a:buChar char=""/>
                        <a:tabLst>
                          <a:tab pos="457200" algn="l"/>
                        </a:tabLst>
                      </a:pPr>
                      <a:r>
                        <a:rPr lang="en-US" sz="1000">
                          <a:effectLst/>
                        </a:rPr>
                        <a:t>Alternate format, PPT with voiceover is offered to written assignment </a:t>
                      </a:r>
                    </a:p>
                    <a:p>
                      <a:pPr marL="342900" marR="0" lvl="0" indent="-342900">
                        <a:spcBef>
                          <a:spcPts val="0"/>
                        </a:spcBef>
                        <a:spcAft>
                          <a:spcPts val="0"/>
                        </a:spcAft>
                        <a:buFont typeface="Symbol" pitchFamily="2" charset="2"/>
                        <a:buChar char=""/>
                        <a:tabLst>
                          <a:tab pos="457200" algn="l"/>
                        </a:tabLst>
                      </a:pPr>
                      <a:r>
                        <a:rPr lang="en-US" sz="1000">
                          <a:effectLst/>
                        </a:rPr>
                        <a:t>“Stuff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4184333450"/>
                  </a:ext>
                </a:extLst>
              </a:tr>
              <a:tr h="437040">
                <a:tc>
                  <a:txBody>
                    <a:bodyPr/>
                    <a:lstStyle/>
                    <a:p>
                      <a:pPr marL="0" marR="0">
                        <a:spcBef>
                          <a:spcPts val="0"/>
                        </a:spcBef>
                        <a:spcAft>
                          <a:spcPts val="0"/>
                        </a:spcAft>
                      </a:pPr>
                      <a:r>
                        <a:rPr lang="en-US" sz="1200">
                          <a:solidFill>
                            <a:schemeClr val="bg1"/>
                          </a:solidFill>
                          <a:effectLst/>
                        </a:rPr>
                        <a:t>Population &amp; Community Health Nursing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2155522259"/>
                  </a:ext>
                </a:extLst>
              </a:tr>
              <a:tr h="475873">
                <a:tc>
                  <a:txBody>
                    <a:bodyPr/>
                    <a:lstStyle/>
                    <a:p>
                      <a:pPr marL="0" marR="0">
                        <a:spcBef>
                          <a:spcPts val="0"/>
                        </a:spcBef>
                        <a:spcAft>
                          <a:spcPts val="0"/>
                        </a:spcAft>
                      </a:pPr>
                      <a:r>
                        <a:rPr lang="en-US" sz="1200">
                          <a:solidFill>
                            <a:schemeClr val="bg1"/>
                          </a:solidFill>
                          <a:effectLst/>
                        </a:rPr>
                        <a:t>Research in Nursing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1 peer response to DB instead of 2, all DBs “Stuff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560543359"/>
                  </a:ext>
                </a:extLst>
              </a:tr>
              <a:tr h="922775">
                <a:tc>
                  <a:txBody>
                    <a:bodyPr/>
                    <a:lstStyle/>
                    <a:p>
                      <a:pPr marL="0" marR="0">
                        <a:spcBef>
                          <a:spcPts val="0"/>
                        </a:spcBef>
                        <a:spcAft>
                          <a:spcPts val="0"/>
                        </a:spcAft>
                      </a:pPr>
                      <a:r>
                        <a:rPr lang="en-US" sz="1200">
                          <a:solidFill>
                            <a:schemeClr val="bg1"/>
                          </a:solidFill>
                          <a:effectLst/>
                        </a:rPr>
                        <a:t>Pathophysiologic &amp; Pharmacological Evidence Based Nursing Care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a:effectLst/>
                        </a:rPr>
                        <a:t>Option for group work, or alternate format assignment </a:t>
                      </a:r>
                    </a:p>
                    <a:p>
                      <a:pPr marL="342900" marR="0" lvl="0" indent="-342900">
                        <a:spcBef>
                          <a:spcPts val="0"/>
                        </a:spcBef>
                        <a:spcAft>
                          <a:spcPts val="0"/>
                        </a:spcAft>
                        <a:buFont typeface="Symbol" pitchFamily="2" charset="2"/>
                        <a:buChar char=""/>
                        <a:tabLst>
                          <a:tab pos="457200" algn="l"/>
                        </a:tabLst>
                      </a:pPr>
                      <a:r>
                        <a:rPr lang="en-US" sz="1000">
                          <a:effectLst/>
                        </a:rPr>
                        <a:t>1 peer response to DB instead of 2, all DBs </a:t>
                      </a:r>
                    </a:p>
                    <a:p>
                      <a:pPr marL="342900" marR="0" lvl="0" indent="-342900">
                        <a:spcBef>
                          <a:spcPts val="0"/>
                        </a:spcBef>
                        <a:spcAft>
                          <a:spcPts val="0"/>
                        </a:spcAft>
                        <a:buFont typeface="Symbol" pitchFamily="2" charset="2"/>
                        <a:buChar char=""/>
                        <a:tabLst>
                          <a:tab pos="457200" algn="l"/>
                        </a:tabLst>
                      </a:pPr>
                      <a:r>
                        <a:rPr lang="en-US" sz="1000">
                          <a:effectLst/>
                        </a:rPr>
                        <a:t>“Stuff happens” pass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4337071"/>
                  </a:ext>
                </a:extLst>
              </a:tr>
              <a:tr h="448134">
                <a:tc>
                  <a:txBody>
                    <a:bodyPr/>
                    <a:lstStyle/>
                    <a:p>
                      <a:pPr marL="0" marR="0">
                        <a:spcBef>
                          <a:spcPts val="0"/>
                        </a:spcBef>
                        <a:spcAft>
                          <a:spcPts val="0"/>
                        </a:spcAft>
                      </a:pPr>
                      <a:r>
                        <a:rPr lang="en-US" sz="1200" dirty="0">
                          <a:solidFill>
                            <a:schemeClr val="bg1"/>
                          </a:solidFill>
                          <a:effectLst/>
                        </a:rPr>
                        <a:t>Professional Nursing Capstone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tc>
                  <a:txBody>
                    <a:bodyPr/>
                    <a:lstStyle/>
                    <a:p>
                      <a:pPr marL="342900" marR="0" lvl="0" indent="-342900">
                        <a:spcBef>
                          <a:spcPts val="0"/>
                        </a:spcBef>
                        <a:spcAft>
                          <a:spcPts val="0"/>
                        </a:spcAft>
                        <a:buFont typeface="Symbol" pitchFamily="2" charset="2"/>
                        <a:buChar char=""/>
                        <a:tabLst>
                          <a:tab pos="457200" algn="l"/>
                        </a:tabLst>
                      </a:pPr>
                      <a:r>
                        <a:rPr lang="en-US" sz="1000" dirty="0">
                          <a:effectLst/>
                        </a:rPr>
                        <a:t>1 </a:t>
                      </a:r>
                      <a:r>
                        <a:rPr lang="en-US" sz="1000" dirty="0" err="1">
                          <a:effectLst/>
                        </a:rPr>
                        <a:t>wk</a:t>
                      </a:r>
                      <a:r>
                        <a:rPr lang="en-US" sz="1000" dirty="0">
                          <a:effectLst/>
                        </a:rPr>
                        <a:t> DB with no responses </a:t>
                      </a:r>
                    </a:p>
                    <a:p>
                      <a:pPr marL="342900" marR="0" lvl="0" indent="-342900">
                        <a:spcBef>
                          <a:spcPts val="0"/>
                        </a:spcBef>
                        <a:spcAft>
                          <a:spcPts val="0"/>
                        </a:spcAft>
                        <a:buFont typeface="Symbol" pitchFamily="2" charset="2"/>
                        <a:buChar char=""/>
                        <a:tabLst>
                          <a:tab pos="457200" algn="l"/>
                        </a:tabLst>
                      </a:pPr>
                      <a:r>
                        <a:rPr lang="en-US" sz="1000" dirty="0">
                          <a:effectLst/>
                        </a:rPr>
                        <a:t>“Stuff happens” pass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47" marR="3347" marT="3347" marB="3347"/>
                </a:tc>
                <a:extLst>
                  <a:ext uri="{0D108BD9-81ED-4DB2-BD59-A6C34878D82A}">
                    <a16:rowId xmlns:a16="http://schemas.microsoft.com/office/drawing/2014/main" val="869645646"/>
                  </a:ext>
                </a:extLst>
              </a:tr>
            </a:tbl>
          </a:graphicData>
        </a:graphic>
      </p:graphicFrame>
      <p:sp>
        <p:nvSpPr>
          <p:cNvPr id="8" name="Rectangle 2">
            <a:extLst>
              <a:ext uri="{FF2B5EF4-FFF2-40B4-BE49-F238E27FC236}">
                <a16:creationId xmlns:a16="http://schemas.microsoft.com/office/drawing/2014/main" id="{6A49CB26-B73B-AC49-8DE0-6FE0E637DAF9}"/>
              </a:ext>
            </a:extLst>
          </p:cNvPr>
          <p:cNvSpPr>
            <a:spLocks noChangeArrowheads="1"/>
          </p:cNvSpPr>
          <p:nvPr/>
        </p:nvSpPr>
        <p:spPr bwMode="auto">
          <a:xfrm>
            <a:off x="2597150" y="218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263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A995-CF7E-4DD7-B9B0-E583BA03D818}"/>
              </a:ext>
            </a:extLst>
          </p:cNvPr>
          <p:cNvSpPr>
            <a:spLocks noGrp="1"/>
          </p:cNvSpPr>
          <p:nvPr>
            <p:ph type="title"/>
          </p:nvPr>
        </p:nvSpPr>
        <p:spPr/>
        <p:txBody>
          <a:bodyPr/>
          <a:lstStyle/>
          <a:p>
            <a:r>
              <a:rPr lang="en-US" sz="3600" dirty="0"/>
              <a:t>Timing of the Follow up Survey</a:t>
            </a:r>
          </a:p>
        </p:txBody>
      </p:sp>
      <p:sp>
        <p:nvSpPr>
          <p:cNvPr id="3" name="Content Placeholder 2">
            <a:extLst>
              <a:ext uri="{FF2B5EF4-FFF2-40B4-BE49-F238E27FC236}">
                <a16:creationId xmlns:a16="http://schemas.microsoft.com/office/drawing/2014/main" id="{92260606-9F42-40B3-A421-8CF2A9D24604}"/>
              </a:ext>
            </a:extLst>
          </p:cNvPr>
          <p:cNvSpPr>
            <a:spLocks noGrp="1"/>
          </p:cNvSpPr>
          <p:nvPr>
            <p:ph idx="1"/>
          </p:nvPr>
        </p:nvSpPr>
        <p:spPr/>
        <p:txBody>
          <a:bodyPr>
            <a:normAutofit/>
          </a:bodyPr>
          <a:lstStyle/>
          <a:p>
            <a:pPr>
              <a:buFont typeface="Wingdings" panose="05000000000000000000" pitchFamily="2" charset="2"/>
              <a:buChar char="Ø"/>
            </a:pPr>
            <a:r>
              <a:rPr lang="en-US" sz="3200" dirty="0"/>
              <a:t>Sent early June to graduates</a:t>
            </a:r>
          </a:p>
          <a:p>
            <a:pPr>
              <a:buFont typeface="Wingdings" panose="05000000000000000000" pitchFamily="2" charset="2"/>
              <a:buChar char="Ø"/>
            </a:pPr>
            <a:r>
              <a:rPr lang="en-US" sz="3200" dirty="0"/>
              <a:t>Selected early in the Summer 2 term</a:t>
            </a:r>
          </a:p>
          <a:p>
            <a:pPr>
              <a:buFont typeface="Wingdings" panose="05000000000000000000" pitchFamily="2" charset="2"/>
              <a:buChar char="Ø"/>
            </a:pPr>
            <a:r>
              <a:rPr lang="en-US" sz="3200" dirty="0"/>
              <a:t>Avoiding end of a course</a:t>
            </a:r>
          </a:p>
          <a:p>
            <a:pPr>
              <a:buFont typeface="Wingdings" panose="05000000000000000000" pitchFamily="2" charset="2"/>
              <a:buChar char="Ø"/>
            </a:pPr>
            <a:r>
              <a:rPr lang="en-US" sz="3200" dirty="0"/>
              <a:t>Timed before working on final projects and papers</a:t>
            </a:r>
          </a:p>
        </p:txBody>
      </p:sp>
    </p:spTree>
    <p:extLst>
      <p:ext uri="{BB962C8B-B14F-4D97-AF65-F5344CB8AC3E}">
        <p14:creationId xmlns:p14="http://schemas.microsoft.com/office/powerpoint/2010/main" val="331079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6838AC06-462E-4915-8AF6-1F8C86C4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1F6D8385-73F4-46D6-B09F-826FB492A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w="2222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DD1338-8CA7-499B-A4C1-03734EB8C21D}"/>
              </a:ext>
            </a:extLst>
          </p:cNvPr>
          <p:cNvPicPr>
            <a:picLocks noChangeAspect="1"/>
          </p:cNvPicPr>
          <p:nvPr/>
        </p:nvPicPr>
        <p:blipFill rotWithShape="1">
          <a:blip r:embed="rId3"/>
          <a:srcRect t="5348" r="3" b="5608"/>
          <a:stretch/>
        </p:blipFill>
        <p:spPr>
          <a:xfrm>
            <a:off x="482600" y="316653"/>
            <a:ext cx="8178799" cy="5897880"/>
          </a:xfrm>
          <a:prstGeom prst="rect">
            <a:avLst/>
          </a:prstGeom>
        </p:spPr>
      </p:pic>
    </p:spTree>
    <p:extLst>
      <p:ext uri="{BB962C8B-B14F-4D97-AF65-F5344CB8AC3E}">
        <p14:creationId xmlns:p14="http://schemas.microsoft.com/office/powerpoint/2010/main" val="2649311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{4A0D64BE-B389-1444-869B-FEA698BC5EB6}tf10001121_mac</Template>
  <TotalTime>6918</TotalTime>
  <Words>5310</Words>
  <Application>Microsoft Office PowerPoint</Application>
  <PresentationFormat>On-screen Show (4:3)</PresentationFormat>
  <Paragraphs>223</Paragraphs>
  <Slides>20</Slides>
  <Notes>20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sans-serif</vt:lpstr>
      <vt:lpstr>Calibri</vt:lpstr>
      <vt:lpstr>Century Gothic</vt:lpstr>
      <vt:lpstr>Helvetica</vt:lpstr>
      <vt:lpstr>Helvetica Neue</vt:lpstr>
      <vt:lpstr>MS Reference Sans Serif</vt:lpstr>
      <vt:lpstr>Symbol</vt:lpstr>
      <vt:lpstr>Wingdings</vt:lpstr>
      <vt:lpstr>Wingdings 2</vt:lpstr>
      <vt:lpstr>Quotable</vt:lpstr>
      <vt:lpstr>PowerPoint Presentation</vt:lpstr>
      <vt:lpstr>PowerPoint Presentation</vt:lpstr>
      <vt:lpstr>Recognizing and Intervening During a Downward Spiral: Challenges and Struggles for RN-BSN Students During Pandemic</vt:lpstr>
      <vt:lpstr>PowerPoint Presentation</vt:lpstr>
      <vt:lpstr>PowerPoint Presentation</vt:lpstr>
      <vt:lpstr>Student Suggestions:</vt:lpstr>
      <vt:lpstr>PowerPoint Presentation</vt:lpstr>
      <vt:lpstr>Timing of the Follow up Survey</vt:lpstr>
      <vt:lpstr>PowerPoint Presentation</vt:lpstr>
      <vt:lpstr>PowerPoint Presentation</vt:lpstr>
      <vt:lpstr>“Other”</vt:lpstr>
      <vt:lpstr>PowerPoint Presentation</vt:lpstr>
      <vt:lpstr>PowerPoint Presentation</vt:lpstr>
      <vt:lpstr>Lessons learned: Compassion Fatigue  https://www.youtube.com/watch?v=L_1PNZdHq6Q</vt:lpstr>
      <vt:lpstr>Learning Theory: Illeris, How we learn? </vt:lpstr>
      <vt:lpstr>Good Faith Effort/Understanding</vt:lpstr>
      <vt:lpstr>Limitations</vt:lpstr>
      <vt:lpstr>Implications for Practice (Spetz, 2018) </vt:lpstr>
      <vt:lpstr>Conclusion</vt:lpstr>
      <vt:lpstr>References</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Julie Hinkle</cp:lastModifiedBy>
  <cp:revision>60</cp:revision>
  <cp:lastPrinted>2021-07-30T16:20:59Z</cp:lastPrinted>
  <dcterms:created xsi:type="dcterms:W3CDTF">2021-07-26T19:40:03Z</dcterms:created>
  <dcterms:modified xsi:type="dcterms:W3CDTF">2021-08-06T18:01:03Z</dcterms:modified>
</cp:coreProperties>
</file>